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Asap Bold" charset="1" panose="020F0804030202060203"/>
      <p:regular r:id="rId20"/>
    </p:embeddedFont>
    <p:embeddedFont>
      <p:font typeface="Muli" charset="1" panose="00000500000000000000"/>
      <p:regular r:id="rId21"/>
    </p:embeddedFont>
    <p:embeddedFont>
      <p:font typeface="Asap" charset="1" panose="020F0504030202060203"/>
      <p:regular r:id="rId22"/>
    </p:embeddedFont>
    <p:embeddedFont>
      <p:font typeface="Muli Bold" charset="1" panose="000008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2.png" Type="http://schemas.openxmlformats.org/officeDocument/2006/relationships/image"/><Relationship Id="rId11" Target="../media/image33.png" Type="http://schemas.openxmlformats.org/officeDocument/2006/relationships/image"/><Relationship Id="rId2" Target="../media/image24.pn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 Id="rId5" Target="../media/image27.png" Type="http://schemas.openxmlformats.org/officeDocument/2006/relationships/image"/><Relationship Id="rId6" Target="../media/image28.png" Type="http://schemas.openxmlformats.org/officeDocument/2006/relationships/image"/><Relationship Id="rId7" Target="../media/image29.jpeg" Type="http://schemas.openxmlformats.org/officeDocument/2006/relationships/image"/><Relationship Id="rId8" Target="../media/image30.png" Type="http://schemas.openxmlformats.org/officeDocument/2006/relationships/image"/><Relationship Id="rId9" Target="../media/image3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3578708"/>
            <a:chOff x="0" y="0"/>
            <a:chExt cx="24384000" cy="4771611"/>
          </a:xfrm>
        </p:grpSpPr>
        <p:pic>
          <p:nvPicPr>
            <p:cNvPr name="Picture 3" id="3"/>
            <p:cNvPicPr>
              <a:picLocks noChangeAspect="true"/>
            </p:cNvPicPr>
            <p:nvPr/>
          </p:nvPicPr>
          <p:blipFill>
            <a:blip r:embed="rId2"/>
            <a:srcRect l="0" t="24991" r="0" b="45692"/>
            <a:stretch>
              <a:fillRect/>
            </a:stretch>
          </p:blipFill>
          <p:spPr>
            <a:xfrm flipH="false" flipV="false">
              <a:off x="0" y="0"/>
              <a:ext cx="24384000" cy="4771611"/>
            </a:xfrm>
            <a:prstGeom prst="rect">
              <a:avLst/>
            </a:prstGeom>
          </p:spPr>
        </p:pic>
      </p:grpSp>
      <p:sp>
        <p:nvSpPr>
          <p:cNvPr name="AutoShape 4" id="4"/>
          <p:cNvSpPr/>
          <p:nvPr/>
        </p:nvSpPr>
        <p:spPr>
          <a:xfrm rot="0">
            <a:off x="781160" y="0"/>
            <a:ext cx="2662572" cy="1789354"/>
          </a:xfrm>
          <a:prstGeom prst="rect">
            <a:avLst/>
          </a:prstGeom>
          <a:solidFill>
            <a:srgbClr val="000000"/>
          </a:solidFill>
        </p:spPr>
      </p:sp>
      <p:sp>
        <p:nvSpPr>
          <p:cNvPr name="AutoShape 5" id="5"/>
          <p:cNvSpPr/>
          <p:nvPr/>
        </p:nvSpPr>
        <p:spPr>
          <a:xfrm rot="0">
            <a:off x="1028700" y="8188476"/>
            <a:ext cx="16230600" cy="0"/>
          </a:xfrm>
          <a:prstGeom prst="line">
            <a:avLst/>
          </a:prstGeom>
          <a:ln cap="flat" w="38100">
            <a:solidFill>
              <a:srgbClr val="FFFFFF"/>
            </a:solidFill>
            <a:prstDash val="solid"/>
            <a:headEnd type="none" len="sm" w="sm"/>
            <a:tailEnd type="none" len="sm" w="sm"/>
          </a:ln>
        </p:spPr>
      </p:sp>
      <p:sp>
        <p:nvSpPr>
          <p:cNvPr name="Freeform 6" id="6"/>
          <p:cNvSpPr/>
          <p:nvPr/>
        </p:nvSpPr>
        <p:spPr>
          <a:xfrm flipH="false" flipV="false" rot="0">
            <a:off x="781160" y="107724"/>
            <a:ext cx="2662572" cy="1654225"/>
          </a:xfrm>
          <a:custGeom>
            <a:avLst/>
            <a:gdLst/>
            <a:ahLst/>
            <a:cxnLst/>
            <a:rect r="r" b="b" t="t" l="l"/>
            <a:pathLst>
              <a:path h="1654225" w="2662572">
                <a:moveTo>
                  <a:pt x="0" y="0"/>
                </a:moveTo>
                <a:lnTo>
                  <a:pt x="2662572" y="0"/>
                </a:lnTo>
                <a:lnTo>
                  <a:pt x="2662572" y="1654225"/>
                </a:lnTo>
                <a:lnTo>
                  <a:pt x="0" y="1654225"/>
                </a:lnTo>
                <a:lnTo>
                  <a:pt x="0" y="0"/>
                </a:lnTo>
                <a:close/>
              </a:path>
            </a:pathLst>
          </a:custGeom>
          <a:blipFill>
            <a:blip r:embed="rId3"/>
            <a:stretch>
              <a:fillRect l="0" t="0" r="0" b="0"/>
            </a:stretch>
          </a:blipFill>
        </p:spPr>
      </p:sp>
      <p:sp>
        <p:nvSpPr>
          <p:cNvPr name="TextBox 7" id="7"/>
          <p:cNvSpPr txBox="true"/>
          <p:nvPr/>
        </p:nvSpPr>
        <p:spPr>
          <a:xfrm rot="0">
            <a:off x="1028700" y="4085083"/>
            <a:ext cx="14737564" cy="2938356"/>
          </a:xfrm>
          <a:prstGeom prst="rect">
            <a:avLst/>
          </a:prstGeom>
        </p:spPr>
        <p:txBody>
          <a:bodyPr anchor="t" rtlCol="false" tIns="0" lIns="0" bIns="0" rIns="0">
            <a:spAutoFit/>
          </a:bodyPr>
          <a:lstStyle/>
          <a:p>
            <a:pPr algn="l">
              <a:lnSpc>
                <a:spcPts val="11656"/>
              </a:lnSpc>
            </a:pPr>
            <a:r>
              <a:rPr lang="en-US" sz="8898" spc="88">
                <a:solidFill>
                  <a:srgbClr val="FFFFFF"/>
                </a:solidFill>
                <a:latin typeface="Asap Bold"/>
              </a:rPr>
              <a:t>THIẾT KẾ HỒ SƠ CÁ NHÂN</a:t>
            </a:r>
          </a:p>
          <a:p>
            <a:pPr algn="l" marL="0" indent="0" lvl="0">
              <a:lnSpc>
                <a:spcPts val="11656"/>
              </a:lnSpc>
            </a:pPr>
            <a:r>
              <a:rPr lang="en-US" sz="8898" spc="88">
                <a:solidFill>
                  <a:srgbClr val="FFFFFF"/>
                </a:solidFill>
                <a:latin typeface="Asap Bold"/>
              </a:rPr>
              <a:t>PORTFOLIO</a:t>
            </a:r>
          </a:p>
        </p:txBody>
      </p:sp>
      <p:grpSp>
        <p:nvGrpSpPr>
          <p:cNvPr name="Group 8" id="8"/>
          <p:cNvGrpSpPr/>
          <p:nvPr/>
        </p:nvGrpSpPr>
        <p:grpSpPr>
          <a:xfrm rot="0">
            <a:off x="1028700" y="8752107"/>
            <a:ext cx="4193390" cy="747758"/>
            <a:chOff x="0" y="0"/>
            <a:chExt cx="5591186" cy="997011"/>
          </a:xfrm>
        </p:grpSpPr>
        <p:sp>
          <p:nvSpPr>
            <p:cNvPr name="TextBox 9" id="9"/>
            <p:cNvSpPr txBox="true"/>
            <p:nvPr/>
          </p:nvSpPr>
          <p:spPr>
            <a:xfrm rot="0">
              <a:off x="0" y="524952"/>
              <a:ext cx="5591186" cy="472059"/>
            </a:xfrm>
            <a:prstGeom prst="rect">
              <a:avLst/>
            </a:prstGeom>
          </p:spPr>
          <p:txBody>
            <a:bodyPr anchor="t" rtlCol="false" tIns="0" lIns="0" bIns="0" rIns="0">
              <a:spAutoFit/>
            </a:bodyPr>
            <a:lstStyle/>
            <a:p>
              <a:pPr algn="l" marL="0" indent="0" lvl="0">
                <a:lnSpc>
                  <a:spcPts val="2736"/>
                </a:lnSpc>
                <a:spcBef>
                  <a:spcPct val="0"/>
                </a:spcBef>
              </a:pPr>
              <a:r>
                <a:rPr lang="en-US" sz="2400" spc="24">
                  <a:solidFill>
                    <a:srgbClr val="FFFFFF"/>
                  </a:solidFill>
                  <a:latin typeface="Muli"/>
                </a:rPr>
                <a:t>SV: Nguyễn Việt Hoàng</a:t>
              </a:r>
            </a:p>
          </p:txBody>
        </p:sp>
        <p:sp>
          <p:nvSpPr>
            <p:cNvPr name="TextBox 10" id="10"/>
            <p:cNvSpPr txBox="true"/>
            <p:nvPr/>
          </p:nvSpPr>
          <p:spPr>
            <a:xfrm rot="0">
              <a:off x="0" y="36"/>
              <a:ext cx="5591186" cy="441452"/>
            </a:xfrm>
            <a:prstGeom prst="rect">
              <a:avLst/>
            </a:prstGeom>
          </p:spPr>
          <p:txBody>
            <a:bodyPr anchor="t" rtlCol="false" tIns="0" lIns="0" bIns="0" rIns="0">
              <a:spAutoFit/>
            </a:bodyPr>
            <a:lstStyle/>
            <a:p>
              <a:pPr algn="l" marL="0" indent="0" lvl="0">
                <a:lnSpc>
                  <a:spcPts val="2508"/>
                </a:lnSpc>
              </a:pPr>
              <a:r>
                <a:rPr lang="en-US" sz="2200" u="none">
                  <a:solidFill>
                    <a:srgbClr val="FFFFFF"/>
                  </a:solidFill>
                  <a:latin typeface="Asap Bold"/>
                </a:rPr>
                <a:t>ĐƯỢC TRÌNH BÀY BỞI</a:t>
              </a:r>
            </a:p>
          </p:txBody>
        </p:sp>
      </p:grpSp>
      <p:grpSp>
        <p:nvGrpSpPr>
          <p:cNvPr name="Group 11" id="11"/>
          <p:cNvGrpSpPr/>
          <p:nvPr/>
        </p:nvGrpSpPr>
        <p:grpSpPr>
          <a:xfrm rot="0">
            <a:off x="6537608" y="8752107"/>
            <a:ext cx="5098861" cy="747758"/>
            <a:chOff x="0" y="0"/>
            <a:chExt cx="6798481" cy="997011"/>
          </a:xfrm>
        </p:grpSpPr>
        <p:sp>
          <p:nvSpPr>
            <p:cNvPr name="TextBox 12" id="12"/>
            <p:cNvSpPr txBox="true"/>
            <p:nvPr/>
          </p:nvSpPr>
          <p:spPr>
            <a:xfrm rot="0">
              <a:off x="0" y="524952"/>
              <a:ext cx="6798481" cy="472059"/>
            </a:xfrm>
            <a:prstGeom prst="rect">
              <a:avLst/>
            </a:prstGeom>
          </p:spPr>
          <p:txBody>
            <a:bodyPr anchor="t" rtlCol="false" tIns="0" lIns="0" bIns="0" rIns="0">
              <a:spAutoFit/>
            </a:bodyPr>
            <a:lstStyle/>
            <a:p>
              <a:pPr algn="l">
                <a:lnSpc>
                  <a:spcPts val="2736"/>
                </a:lnSpc>
              </a:pPr>
              <a:r>
                <a:rPr lang="en-US" sz="2400" spc="24">
                  <a:solidFill>
                    <a:srgbClr val="FFFFFF"/>
                  </a:solidFill>
                  <a:latin typeface="Muli"/>
                </a:rPr>
                <a:t>GVHD: ThS. Phan Đăng Thiếu Hiệp</a:t>
              </a:r>
            </a:p>
          </p:txBody>
        </p:sp>
        <p:sp>
          <p:nvSpPr>
            <p:cNvPr name="TextBox 13" id="13"/>
            <p:cNvSpPr txBox="true"/>
            <p:nvPr/>
          </p:nvSpPr>
          <p:spPr>
            <a:xfrm rot="0">
              <a:off x="0" y="36"/>
              <a:ext cx="6798481" cy="441452"/>
            </a:xfrm>
            <a:prstGeom prst="rect">
              <a:avLst/>
            </a:prstGeom>
          </p:spPr>
          <p:txBody>
            <a:bodyPr anchor="t" rtlCol="false" tIns="0" lIns="0" bIns="0" rIns="0">
              <a:spAutoFit/>
            </a:bodyPr>
            <a:lstStyle/>
            <a:p>
              <a:pPr algn="l" marL="0" indent="0" lvl="0">
                <a:lnSpc>
                  <a:spcPts val="2508"/>
                </a:lnSpc>
                <a:spcBef>
                  <a:spcPct val="0"/>
                </a:spcBef>
              </a:pPr>
              <a:r>
                <a:rPr lang="en-US" sz="2200" u="none">
                  <a:solidFill>
                    <a:srgbClr val="FFFFFF"/>
                  </a:solidFill>
                  <a:latin typeface="Asap Bold"/>
                </a:rPr>
                <a:t>ĐƯỢC TRÌNH BÀY CHO</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58300"/>
            <a:ext cx="18288000" cy="1028700"/>
            <a:chOff x="0" y="0"/>
            <a:chExt cx="4816593" cy="270933"/>
          </a:xfrm>
        </p:grpSpPr>
        <p:sp>
          <p:nvSpPr>
            <p:cNvPr name="Freeform 3" id="3"/>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solidFill>
              <a:srgbClr val="000000"/>
            </a:solidFill>
          </p:spPr>
        </p:sp>
        <p:sp>
          <p:nvSpPr>
            <p:cNvPr name="TextBox 4" id="4"/>
            <p:cNvSpPr txBox="true"/>
            <p:nvPr/>
          </p:nvSpPr>
          <p:spPr>
            <a:xfrm>
              <a:off x="0" y="-28575"/>
              <a:ext cx="4816593" cy="299508"/>
            </a:xfrm>
            <a:prstGeom prst="rect">
              <a:avLst/>
            </a:prstGeom>
          </p:spPr>
          <p:txBody>
            <a:bodyPr anchor="ctr" rtlCol="false" tIns="50800" lIns="50800" bIns="50800" rIns="50800"/>
            <a:lstStyle/>
            <a:p>
              <a:pPr algn="ctr">
                <a:lnSpc>
                  <a:spcPts val="2100"/>
                </a:lnSpc>
              </a:pPr>
            </a:p>
          </p:txBody>
        </p:sp>
      </p:grpSp>
      <p:sp>
        <p:nvSpPr>
          <p:cNvPr name="AutoShape 5" id="5"/>
          <p:cNvSpPr/>
          <p:nvPr/>
        </p:nvSpPr>
        <p:spPr>
          <a:xfrm>
            <a:off x="1028700" y="2709481"/>
            <a:ext cx="16230600" cy="0"/>
          </a:xfrm>
          <a:prstGeom prst="line">
            <a:avLst/>
          </a:prstGeom>
          <a:ln cap="flat" w="28575">
            <a:solidFill>
              <a:srgbClr val="000000"/>
            </a:solidFill>
            <a:prstDash val="solid"/>
            <a:headEnd type="none" len="sm" w="sm"/>
            <a:tailEnd type="none" len="sm" w="sm"/>
          </a:ln>
        </p:spPr>
      </p:sp>
      <p:sp>
        <p:nvSpPr>
          <p:cNvPr name="Freeform 6" id="6"/>
          <p:cNvSpPr/>
          <p:nvPr/>
        </p:nvSpPr>
        <p:spPr>
          <a:xfrm flipH="false" flipV="false" rot="0">
            <a:off x="8299322" y="2817875"/>
            <a:ext cx="8959978" cy="6346318"/>
          </a:xfrm>
          <a:custGeom>
            <a:avLst/>
            <a:gdLst/>
            <a:ahLst/>
            <a:cxnLst/>
            <a:rect r="r" b="b" t="t" l="l"/>
            <a:pathLst>
              <a:path h="6346318" w="8959978">
                <a:moveTo>
                  <a:pt x="0" y="0"/>
                </a:moveTo>
                <a:lnTo>
                  <a:pt x="8959978" y="0"/>
                </a:lnTo>
                <a:lnTo>
                  <a:pt x="8959978" y="6346318"/>
                </a:lnTo>
                <a:lnTo>
                  <a:pt x="0" y="6346318"/>
                </a:lnTo>
                <a:lnTo>
                  <a:pt x="0" y="0"/>
                </a:lnTo>
                <a:close/>
              </a:path>
            </a:pathLst>
          </a:custGeom>
          <a:blipFill>
            <a:blip r:embed="rId2"/>
            <a:stretch>
              <a:fillRect l="0" t="0" r="0" b="0"/>
            </a:stretch>
          </a:blipFill>
        </p:spPr>
      </p:sp>
      <p:sp>
        <p:nvSpPr>
          <p:cNvPr name="TextBox 7" id="7"/>
          <p:cNvSpPr txBox="true"/>
          <p:nvPr/>
        </p:nvSpPr>
        <p:spPr>
          <a:xfrm rot="0">
            <a:off x="1028700" y="1514475"/>
            <a:ext cx="9845114" cy="963930"/>
          </a:xfrm>
          <a:prstGeom prst="rect">
            <a:avLst/>
          </a:prstGeom>
        </p:spPr>
        <p:txBody>
          <a:bodyPr anchor="t" rtlCol="false" tIns="0" lIns="0" bIns="0" rIns="0">
            <a:spAutoFit/>
          </a:bodyPr>
          <a:lstStyle/>
          <a:p>
            <a:pPr algn="l" marL="0" indent="0" lvl="0">
              <a:lnSpc>
                <a:spcPts val="7410"/>
              </a:lnSpc>
            </a:pPr>
            <a:r>
              <a:rPr lang="en-US" sz="6500" spc="65">
                <a:solidFill>
                  <a:srgbClr val="000000"/>
                </a:solidFill>
                <a:latin typeface="Asap Bold"/>
              </a:rPr>
              <a:t>NGHỆ THUẬT CHỮ</a:t>
            </a:r>
          </a:p>
        </p:txBody>
      </p:sp>
      <p:sp>
        <p:nvSpPr>
          <p:cNvPr name="TextBox 8" id="8"/>
          <p:cNvSpPr txBox="true"/>
          <p:nvPr/>
        </p:nvSpPr>
        <p:spPr>
          <a:xfrm rot="0">
            <a:off x="1028700" y="3315539"/>
            <a:ext cx="6910589" cy="2472055"/>
          </a:xfrm>
          <a:prstGeom prst="rect">
            <a:avLst/>
          </a:prstGeom>
        </p:spPr>
        <p:txBody>
          <a:bodyPr anchor="t" rtlCol="false" tIns="0" lIns="0" bIns="0" rIns="0">
            <a:spAutoFit/>
          </a:bodyPr>
          <a:lstStyle/>
          <a:p>
            <a:pPr algn="l">
              <a:lnSpc>
                <a:spcPts val="3920"/>
              </a:lnSpc>
            </a:pPr>
            <a:r>
              <a:rPr lang="en-US" sz="2800">
                <a:solidFill>
                  <a:srgbClr val="000000"/>
                </a:solidFill>
                <a:latin typeface="Asap"/>
              </a:rPr>
              <a:t>Thiết kế font chữ cá nhân bằng Adobe Illustrator đồng thời ứng dụng font chữ vào việc hoàn thiện bìa sách theo tỉ lệ thực, cùng với đó là các trang bìa phụ có nội dung có nghĩa,...</a:t>
            </a:r>
          </a:p>
        </p:txBody>
      </p:sp>
      <p:sp>
        <p:nvSpPr>
          <p:cNvPr name="TextBox 9" id="9"/>
          <p:cNvSpPr txBox="true"/>
          <p:nvPr/>
        </p:nvSpPr>
        <p:spPr>
          <a:xfrm rot="0">
            <a:off x="14586855" y="9641586"/>
            <a:ext cx="2672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Nguyễn Việt Hoàng</a:t>
            </a:r>
          </a:p>
        </p:txBody>
      </p:sp>
      <p:sp>
        <p:nvSpPr>
          <p:cNvPr name="TextBox 10" id="10"/>
          <p:cNvSpPr txBox="true"/>
          <p:nvPr/>
        </p:nvSpPr>
        <p:spPr>
          <a:xfrm rot="0">
            <a:off x="1028700" y="9641586"/>
            <a:ext cx="4577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Thiết kế hồ sơ cá nhân - Portfolio</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28700" y="1668253"/>
            <a:ext cx="6461764" cy="963930"/>
          </a:xfrm>
          <a:prstGeom prst="rect">
            <a:avLst/>
          </a:prstGeom>
        </p:spPr>
        <p:txBody>
          <a:bodyPr anchor="t" rtlCol="false" tIns="0" lIns="0" bIns="0" rIns="0">
            <a:spAutoFit/>
          </a:bodyPr>
          <a:lstStyle/>
          <a:p>
            <a:pPr algn="l" marL="0" indent="0" lvl="0">
              <a:lnSpc>
                <a:spcPts val="7410"/>
              </a:lnSpc>
            </a:pPr>
            <a:r>
              <a:rPr lang="en-US" sz="6500" spc="65">
                <a:solidFill>
                  <a:srgbClr val="FFFFFF"/>
                </a:solidFill>
                <a:latin typeface="Asap Bold"/>
              </a:rPr>
              <a:t>LOGO TV INTRO</a:t>
            </a:r>
          </a:p>
        </p:txBody>
      </p:sp>
      <p:sp>
        <p:nvSpPr>
          <p:cNvPr name="AutoShape 3" id="3"/>
          <p:cNvSpPr/>
          <p:nvPr/>
        </p:nvSpPr>
        <p:spPr>
          <a:xfrm>
            <a:off x="3038840" y="2632183"/>
            <a:ext cx="12210321" cy="0"/>
          </a:xfrm>
          <a:prstGeom prst="line">
            <a:avLst/>
          </a:prstGeom>
          <a:ln cap="flat" w="28575">
            <a:solidFill>
              <a:srgbClr val="FFFFFF"/>
            </a:solidFill>
            <a:prstDash val="solid"/>
            <a:headEnd type="none" len="sm" w="sm"/>
            <a:tailEnd type="none" len="sm" w="sm"/>
          </a:ln>
        </p:spPr>
      </p:sp>
      <p:sp>
        <p:nvSpPr>
          <p:cNvPr name="TextBox 4" id="4"/>
          <p:cNvSpPr txBox="true"/>
          <p:nvPr/>
        </p:nvSpPr>
        <p:spPr>
          <a:xfrm rot="0">
            <a:off x="9833671" y="1861928"/>
            <a:ext cx="6513868" cy="490855"/>
          </a:xfrm>
          <a:prstGeom prst="rect">
            <a:avLst/>
          </a:prstGeom>
        </p:spPr>
        <p:txBody>
          <a:bodyPr anchor="t" rtlCol="false" tIns="0" lIns="0" bIns="0" rIns="0">
            <a:spAutoFit/>
          </a:bodyPr>
          <a:lstStyle/>
          <a:p>
            <a:pPr algn="l">
              <a:lnSpc>
                <a:spcPts val="3920"/>
              </a:lnSpc>
            </a:pPr>
            <a:r>
              <a:rPr lang="en-US" sz="2800">
                <a:solidFill>
                  <a:srgbClr val="FFFFFF"/>
                </a:solidFill>
                <a:latin typeface="Asap"/>
              </a:rPr>
              <a:t>Xây dựng video logo thương hiệu cá nhân</a:t>
            </a:r>
          </a:p>
        </p:txBody>
      </p:sp>
      <p:sp>
        <p:nvSpPr>
          <p:cNvPr name="Freeform 5" id="5"/>
          <p:cNvSpPr/>
          <p:nvPr/>
        </p:nvSpPr>
        <p:spPr>
          <a:xfrm flipH="false" flipV="false" rot="0">
            <a:off x="3038840" y="3020230"/>
            <a:ext cx="12210321" cy="6238070"/>
          </a:xfrm>
          <a:custGeom>
            <a:avLst/>
            <a:gdLst/>
            <a:ahLst/>
            <a:cxnLst/>
            <a:rect r="r" b="b" t="t" l="l"/>
            <a:pathLst>
              <a:path h="6238070" w="12210321">
                <a:moveTo>
                  <a:pt x="0" y="0"/>
                </a:moveTo>
                <a:lnTo>
                  <a:pt x="12210320" y="0"/>
                </a:lnTo>
                <a:lnTo>
                  <a:pt x="12210320" y="6238070"/>
                </a:lnTo>
                <a:lnTo>
                  <a:pt x="0" y="6238070"/>
                </a:lnTo>
                <a:lnTo>
                  <a:pt x="0" y="0"/>
                </a:lnTo>
                <a:close/>
              </a:path>
            </a:pathLst>
          </a:custGeom>
          <a:blipFill>
            <a:blip r:embed="rId2"/>
            <a:stretch>
              <a:fillRect l="0" t="-8400" r="0" b="-29155"/>
            </a:stretch>
          </a:blipFill>
        </p:spPr>
      </p:sp>
      <p:grpSp>
        <p:nvGrpSpPr>
          <p:cNvPr name="Group 6" id="6"/>
          <p:cNvGrpSpPr/>
          <p:nvPr/>
        </p:nvGrpSpPr>
        <p:grpSpPr>
          <a:xfrm rot="0">
            <a:off x="0" y="9258300"/>
            <a:ext cx="18288000" cy="1028700"/>
            <a:chOff x="0" y="0"/>
            <a:chExt cx="4816593" cy="270933"/>
          </a:xfrm>
        </p:grpSpPr>
        <p:sp>
          <p:nvSpPr>
            <p:cNvPr name="Freeform 7" id="7"/>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solidFill>
              <a:srgbClr val="000000"/>
            </a:solidFill>
          </p:spPr>
        </p:sp>
        <p:sp>
          <p:nvSpPr>
            <p:cNvPr name="TextBox 8" id="8"/>
            <p:cNvSpPr txBox="true"/>
            <p:nvPr/>
          </p:nvSpPr>
          <p:spPr>
            <a:xfrm>
              <a:off x="0" y="-28575"/>
              <a:ext cx="4816593" cy="299508"/>
            </a:xfrm>
            <a:prstGeom prst="rect">
              <a:avLst/>
            </a:prstGeom>
          </p:spPr>
          <p:txBody>
            <a:bodyPr anchor="ctr" rtlCol="false" tIns="50800" lIns="50800" bIns="50800" rIns="50800"/>
            <a:lstStyle/>
            <a:p>
              <a:pPr algn="ctr">
                <a:lnSpc>
                  <a:spcPts val="2100"/>
                </a:lnSpc>
              </a:pPr>
            </a:p>
          </p:txBody>
        </p:sp>
      </p:grpSp>
      <p:sp>
        <p:nvSpPr>
          <p:cNvPr name="TextBox 9" id="9"/>
          <p:cNvSpPr txBox="true"/>
          <p:nvPr/>
        </p:nvSpPr>
        <p:spPr>
          <a:xfrm rot="0">
            <a:off x="14586855" y="9641586"/>
            <a:ext cx="2672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Nguyễn Việt Hoàng</a:t>
            </a:r>
          </a:p>
        </p:txBody>
      </p:sp>
      <p:sp>
        <p:nvSpPr>
          <p:cNvPr name="TextBox 10" id="10"/>
          <p:cNvSpPr txBox="true"/>
          <p:nvPr/>
        </p:nvSpPr>
        <p:spPr>
          <a:xfrm rot="0">
            <a:off x="1028700" y="9641586"/>
            <a:ext cx="4577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Thiết kế hồ sơ cá nhân - Portfolio</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81363" y="2401609"/>
            <a:ext cx="10577937" cy="6856691"/>
          </a:xfrm>
          <a:custGeom>
            <a:avLst/>
            <a:gdLst/>
            <a:ahLst/>
            <a:cxnLst/>
            <a:rect r="r" b="b" t="t" l="l"/>
            <a:pathLst>
              <a:path h="6856691" w="10577937">
                <a:moveTo>
                  <a:pt x="0" y="0"/>
                </a:moveTo>
                <a:lnTo>
                  <a:pt x="10577937" y="0"/>
                </a:lnTo>
                <a:lnTo>
                  <a:pt x="10577937" y="6856691"/>
                </a:lnTo>
                <a:lnTo>
                  <a:pt x="0" y="6856691"/>
                </a:lnTo>
                <a:lnTo>
                  <a:pt x="0" y="0"/>
                </a:lnTo>
                <a:close/>
              </a:path>
            </a:pathLst>
          </a:custGeom>
          <a:blipFill>
            <a:blip r:embed="rId2"/>
            <a:stretch>
              <a:fillRect l="0" t="-2847" r="0" b="0"/>
            </a:stretch>
          </a:blipFill>
        </p:spPr>
      </p:sp>
      <p:sp>
        <p:nvSpPr>
          <p:cNvPr name="TextBox 3" id="3"/>
          <p:cNvSpPr txBox="true"/>
          <p:nvPr/>
        </p:nvSpPr>
        <p:spPr>
          <a:xfrm rot="0">
            <a:off x="842482" y="1230780"/>
            <a:ext cx="6752917" cy="1828800"/>
          </a:xfrm>
          <a:prstGeom prst="rect">
            <a:avLst/>
          </a:prstGeom>
        </p:spPr>
        <p:txBody>
          <a:bodyPr anchor="t" rtlCol="false" tIns="0" lIns="0" bIns="0" rIns="0">
            <a:spAutoFit/>
          </a:bodyPr>
          <a:lstStyle/>
          <a:p>
            <a:pPr algn="l">
              <a:lnSpc>
                <a:spcPts val="7125"/>
              </a:lnSpc>
            </a:pPr>
            <a:r>
              <a:rPr lang="en-US" sz="6250" spc="62">
                <a:solidFill>
                  <a:srgbClr val="000000"/>
                </a:solidFill>
                <a:latin typeface="Asap Bold"/>
              </a:rPr>
              <a:t>BIÊN TẬP PHIM</a:t>
            </a:r>
          </a:p>
          <a:p>
            <a:pPr algn="l" marL="0" indent="0" lvl="0">
              <a:lnSpc>
                <a:spcPts val="7125"/>
              </a:lnSpc>
            </a:pPr>
            <a:r>
              <a:rPr lang="en-US" sz="6250" spc="62">
                <a:solidFill>
                  <a:srgbClr val="000000"/>
                </a:solidFill>
                <a:latin typeface="Asap Bold"/>
              </a:rPr>
              <a:t>KỸ THUẬT SỐ</a:t>
            </a:r>
          </a:p>
        </p:txBody>
      </p:sp>
      <p:sp>
        <p:nvSpPr>
          <p:cNvPr name="TextBox 4" id="4"/>
          <p:cNvSpPr txBox="true"/>
          <p:nvPr/>
        </p:nvSpPr>
        <p:spPr>
          <a:xfrm rot="0">
            <a:off x="2171855" y="8121670"/>
            <a:ext cx="3682168" cy="824865"/>
          </a:xfrm>
          <a:prstGeom prst="rect">
            <a:avLst/>
          </a:prstGeom>
        </p:spPr>
        <p:txBody>
          <a:bodyPr anchor="t" rtlCol="false" tIns="0" lIns="0" bIns="0" rIns="0">
            <a:spAutoFit/>
          </a:bodyPr>
          <a:lstStyle/>
          <a:p>
            <a:pPr algn="l" marL="0" indent="0" lvl="0">
              <a:lnSpc>
                <a:spcPts val="3359"/>
              </a:lnSpc>
              <a:spcBef>
                <a:spcPct val="0"/>
              </a:spcBef>
            </a:pPr>
            <a:r>
              <a:rPr lang="en-US" sz="2400" spc="24">
                <a:solidFill>
                  <a:srgbClr val="000000"/>
                </a:solidFill>
                <a:latin typeface="Muli"/>
              </a:rPr>
              <a:t>Xuất video thành phẩm cuối cùng, hoàn thành</a:t>
            </a:r>
          </a:p>
        </p:txBody>
      </p:sp>
      <p:sp>
        <p:nvSpPr>
          <p:cNvPr name="TextBox 5" id="5"/>
          <p:cNvSpPr txBox="true"/>
          <p:nvPr/>
        </p:nvSpPr>
        <p:spPr>
          <a:xfrm rot="0">
            <a:off x="2171855" y="6353830"/>
            <a:ext cx="3682168" cy="1243965"/>
          </a:xfrm>
          <a:prstGeom prst="rect">
            <a:avLst/>
          </a:prstGeom>
        </p:spPr>
        <p:txBody>
          <a:bodyPr anchor="t" rtlCol="false" tIns="0" lIns="0" bIns="0" rIns="0">
            <a:spAutoFit/>
          </a:bodyPr>
          <a:lstStyle/>
          <a:p>
            <a:pPr algn="l" marL="0" indent="0" lvl="0">
              <a:lnSpc>
                <a:spcPts val="3359"/>
              </a:lnSpc>
              <a:spcBef>
                <a:spcPct val="0"/>
              </a:spcBef>
            </a:pPr>
            <a:r>
              <a:rPr lang="en-US" sz="2400" spc="24">
                <a:solidFill>
                  <a:srgbClr val="000000"/>
                </a:solidFill>
                <a:latin typeface="Muli"/>
              </a:rPr>
              <a:t>Tổng hợp và dựng video hoàn chỉnh, lồng ghép âm thanh phù hợp</a:t>
            </a:r>
          </a:p>
        </p:txBody>
      </p:sp>
      <p:sp>
        <p:nvSpPr>
          <p:cNvPr name="TextBox 6" id="6"/>
          <p:cNvSpPr txBox="true"/>
          <p:nvPr/>
        </p:nvSpPr>
        <p:spPr>
          <a:xfrm rot="0">
            <a:off x="2171855" y="5005090"/>
            <a:ext cx="3682168" cy="824865"/>
          </a:xfrm>
          <a:prstGeom prst="rect">
            <a:avLst/>
          </a:prstGeom>
        </p:spPr>
        <p:txBody>
          <a:bodyPr anchor="t" rtlCol="false" tIns="0" lIns="0" bIns="0" rIns="0">
            <a:spAutoFit/>
          </a:bodyPr>
          <a:lstStyle/>
          <a:p>
            <a:pPr algn="l" marL="0" indent="0" lvl="0">
              <a:lnSpc>
                <a:spcPts val="3359"/>
              </a:lnSpc>
              <a:spcBef>
                <a:spcPct val="0"/>
              </a:spcBef>
            </a:pPr>
            <a:r>
              <a:rPr lang="en-US" sz="2400" spc="24">
                <a:solidFill>
                  <a:srgbClr val="000000"/>
                </a:solidFill>
                <a:latin typeface="Muli"/>
              </a:rPr>
              <a:t>Thực hiện các góc quay cần thiết theo quy trình</a:t>
            </a:r>
          </a:p>
        </p:txBody>
      </p:sp>
      <p:sp>
        <p:nvSpPr>
          <p:cNvPr name="TextBox 7" id="7"/>
          <p:cNvSpPr txBox="true"/>
          <p:nvPr/>
        </p:nvSpPr>
        <p:spPr>
          <a:xfrm rot="0">
            <a:off x="2000996" y="3660953"/>
            <a:ext cx="3682168" cy="824865"/>
          </a:xfrm>
          <a:prstGeom prst="rect">
            <a:avLst/>
          </a:prstGeom>
        </p:spPr>
        <p:txBody>
          <a:bodyPr anchor="t" rtlCol="false" tIns="0" lIns="0" bIns="0" rIns="0">
            <a:spAutoFit/>
          </a:bodyPr>
          <a:lstStyle/>
          <a:p>
            <a:pPr algn="l">
              <a:lnSpc>
                <a:spcPts val="3359"/>
              </a:lnSpc>
            </a:pPr>
            <a:r>
              <a:rPr lang="en-US" sz="2400" spc="24">
                <a:solidFill>
                  <a:srgbClr val="000000"/>
                </a:solidFill>
                <a:latin typeface="Muli"/>
              </a:rPr>
              <a:t>Chọn đề tài, viết kịch bản, chọn điểm quay,...</a:t>
            </a:r>
          </a:p>
        </p:txBody>
      </p:sp>
      <p:grpSp>
        <p:nvGrpSpPr>
          <p:cNvPr name="Group 8" id="8"/>
          <p:cNvGrpSpPr/>
          <p:nvPr/>
        </p:nvGrpSpPr>
        <p:grpSpPr>
          <a:xfrm rot="0">
            <a:off x="0" y="9258300"/>
            <a:ext cx="18288000" cy="1028700"/>
            <a:chOff x="0" y="0"/>
            <a:chExt cx="4816593" cy="270933"/>
          </a:xfrm>
        </p:grpSpPr>
        <p:sp>
          <p:nvSpPr>
            <p:cNvPr name="Freeform 9" id="9"/>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solidFill>
              <a:srgbClr val="000000"/>
            </a:solidFill>
          </p:spPr>
        </p:sp>
        <p:sp>
          <p:nvSpPr>
            <p:cNvPr name="TextBox 10" id="10"/>
            <p:cNvSpPr txBox="true"/>
            <p:nvPr/>
          </p:nvSpPr>
          <p:spPr>
            <a:xfrm>
              <a:off x="0" y="-28575"/>
              <a:ext cx="4816593" cy="299508"/>
            </a:xfrm>
            <a:prstGeom prst="rect">
              <a:avLst/>
            </a:prstGeom>
          </p:spPr>
          <p:txBody>
            <a:bodyPr anchor="ctr" rtlCol="false" tIns="50800" lIns="50800" bIns="50800" rIns="50800"/>
            <a:lstStyle/>
            <a:p>
              <a:pPr algn="ctr">
                <a:lnSpc>
                  <a:spcPts val="2100"/>
                </a:lnSpc>
              </a:pPr>
            </a:p>
          </p:txBody>
        </p:sp>
      </p:grpSp>
      <p:sp>
        <p:nvSpPr>
          <p:cNvPr name="TextBox 11" id="11"/>
          <p:cNvSpPr txBox="true"/>
          <p:nvPr/>
        </p:nvSpPr>
        <p:spPr>
          <a:xfrm rot="0">
            <a:off x="14586855" y="9641586"/>
            <a:ext cx="2672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Nguyễn Việt Hoàng</a:t>
            </a:r>
          </a:p>
        </p:txBody>
      </p:sp>
      <p:sp>
        <p:nvSpPr>
          <p:cNvPr name="TextBox 12" id="12"/>
          <p:cNvSpPr txBox="true"/>
          <p:nvPr/>
        </p:nvSpPr>
        <p:spPr>
          <a:xfrm rot="0">
            <a:off x="1028700" y="9641586"/>
            <a:ext cx="4577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Thiết kế hồ sơ cá nhân - Portfolio</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4907308"/>
            <a:ext cx="1274419" cy="1242271"/>
          </a:xfrm>
          <a:custGeom>
            <a:avLst/>
            <a:gdLst/>
            <a:ahLst/>
            <a:cxnLst/>
            <a:rect r="r" b="b" t="t" l="l"/>
            <a:pathLst>
              <a:path h="1242271" w="1274419">
                <a:moveTo>
                  <a:pt x="0" y="0"/>
                </a:moveTo>
                <a:lnTo>
                  <a:pt x="1274419" y="0"/>
                </a:lnTo>
                <a:lnTo>
                  <a:pt x="1274419" y="1242271"/>
                </a:lnTo>
                <a:lnTo>
                  <a:pt x="0" y="1242271"/>
                </a:lnTo>
                <a:lnTo>
                  <a:pt x="0" y="0"/>
                </a:lnTo>
                <a:close/>
              </a:path>
            </a:pathLst>
          </a:custGeom>
          <a:blipFill>
            <a:blip r:embed="rId2"/>
            <a:stretch>
              <a:fillRect l="0" t="0" r="0" b="0"/>
            </a:stretch>
          </a:blipFill>
        </p:spPr>
      </p:sp>
      <p:sp>
        <p:nvSpPr>
          <p:cNvPr name="Freeform 3" id="3"/>
          <p:cNvSpPr/>
          <p:nvPr/>
        </p:nvSpPr>
        <p:spPr>
          <a:xfrm flipH="false" flipV="false" rot="0">
            <a:off x="2977978" y="4907308"/>
            <a:ext cx="1282407" cy="1250682"/>
          </a:xfrm>
          <a:custGeom>
            <a:avLst/>
            <a:gdLst/>
            <a:ahLst/>
            <a:cxnLst/>
            <a:rect r="r" b="b" t="t" l="l"/>
            <a:pathLst>
              <a:path h="1250682" w="1282407">
                <a:moveTo>
                  <a:pt x="0" y="0"/>
                </a:moveTo>
                <a:lnTo>
                  <a:pt x="1282407" y="0"/>
                </a:lnTo>
                <a:lnTo>
                  <a:pt x="1282407" y="1250682"/>
                </a:lnTo>
                <a:lnTo>
                  <a:pt x="0" y="1250682"/>
                </a:lnTo>
                <a:lnTo>
                  <a:pt x="0" y="0"/>
                </a:lnTo>
                <a:close/>
              </a:path>
            </a:pathLst>
          </a:custGeom>
          <a:blipFill>
            <a:blip r:embed="rId3"/>
            <a:stretch>
              <a:fillRect l="0" t="0" r="0" b="0"/>
            </a:stretch>
          </a:blipFill>
        </p:spPr>
      </p:sp>
      <p:sp>
        <p:nvSpPr>
          <p:cNvPr name="Freeform 4" id="4"/>
          <p:cNvSpPr/>
          <p:nvPr/>
        </p:nvSpPr>
        <p:spPr>
          <a:xfrm flipH="false" flipV="false" rot="0">
            <a:off x="4936660" y="4907308"/>
            <a:ext cx="1301423" cy="1268593"/>
          </a:xfrm>
          <a:custGeom>
            <a:avLst/>
            <a:gdLst/>
            <a:ahLst/>
            <a:cxnLst/>
            <a:rect r="r" b="b" t="t" l="l"/>
            <a:pathLst>
              <a:path h="1268593" w="1301423">
                <a:moveTo>
                  <a:pt x="0" y="0"/>
                </a:moveTo>
                <a:lnTo>
                  <a:pt x="1301423" y="0"/>
                </a:lnTo>
                <a:lnTo>
                  <a:pt x="1301423" y="1268593"/>
                </a:lnTo>
                <a:lnTo>
                  <a:pt x="0" y="1268593"/>
                </a:lnTo>
                <a:lnTo>
                  <a:pt x="0" y="0"/>
                </a:lnTo>
                <a:close/>
              </a:path>
            </a:pathLst>
          </a:custGeom>
          <a:blipFill>
            <a:blip r:embed="rId4"/>
            <a:stretch>
              <a:fillRect l="0" t="0" r="0" b="0"/>
            </a:stretch>
          </a:blipFill>
        </p:spPr>
      </p:sp>
      <p:sp>
        <p:nvSpPr>
          <p:cNvPr name="Freeform 5" id="5"/>
          <p:cNvSpPr/>
          <p:nvPr/>
        </p:nvSpPr>
        <p:spPr>
          <a:xfrm flipH="false" flipV="false" rot="0">
            <a:off x="6914358" y="4932972"/>
            <a:ext cx="1275095" cy="1242929"/>
          </a:xfrm>
          <a:custGeom>
            <a:avLst/>
            <a:gdLst/>
            <a:ahLst/>
            <a:cxnLst/>
            <a:rect r="r" b="b" t="t" l="l"/>
            <a:pathLst>
              <a:path h="1242929" w="1275095">
                <a:moveTo>
                  <a:pt x="0" y="0"/>
                </a:moveTo>
                <a:lnTo>
                  <a:pt x="1275095" y="0"/>
                </a:lnTo>
                <a:lnTo>
                  <a:pt x="1275095" y="1242929"/>
                </a:lnTo>
                <a:lnTo>
                  <a:pt x="0" y="1242929"/>
                </a:lnTo>
                <a:lnTo>
                  <a:pt x="0" y="0"/>
                </a:lnTo>
                <a:close/>
              </a:path>
            </a:pathLst>
          </a:custGeom>
          <a:blipFill>
            <a:blip r:embed="rId5"/>
            <a:stretch>
              <a:fillRect l="0" t="0" r="0" b="0"/>
            </a:stretch>
          </a:blipFill>
        </p:spPr>
      </p:sp>
      <p:sp>
        <p:nvSpPr>
          <p:cNvPr name="Freeform 6" id="6"/>
          <p:cNvSpPr/>
          <p:nvPr/>
        </p:nvSpPr>
        <p:spPr>
          <a:xfrm flipH="false" flipV="false" rot="0">
            <a:off x="8741903" y="4882875"/>
            <a:ext cx="1450812" cy="1324893"/>
          </a:xfrm>
          <a:custGeom>
            <a:avLst/>
            <a:gdLst/>
            <a:ahLst/>
            <a:cxnLst/>
            <a:rect r="r" b="b" t="t" l="l"/>
            <a:pathLst>
              <a:path h="1324893" w="1450812">
                <a:moveTo>
                  <a:pt x="0" y="0"/>
                </a:moveTo>
                <a:lnTo>
                  <a:pt x="1450812" y="0"/>
                </a:lnTo>
                <a:lnTo>
                  <a:pt x="1450812" y="1324893"/>
                </a:lnTo>
                <a:lnTo>
                  <a:pt x="0" y="1324893"/>
                </a:lnTo>
                <a:lnTo>
                  <a:pt x="0" y="0"/>
                </a:lnTo>
                <a:close/>
              </a:path>
            </a:pathLst>
          </a:custGeom>
          <a:blipFill>
            <a:blip r:embed="rId6"/>
            <a:stretch>
              <a:fillRect l="0" t="0" r="0" b="0"/>
            </a:stretch>
          </a:blipFill>
        </p:spPr>
      </p:sp>
      <p:sp>
        <p:nvSpPr>
          <p:cNvPr name="Freeform 7" id="7"/>
          <p:cNvSpPr/>
          <p:nvPr/>
        </p:nvSpPr>
        <p:spPr>
          <a:xfrm flipH="false" flipV="false" rot="0">
            <a:off x="1028700" y="6845761"/>
            <a:ext cx="1273557" cy="1273557"/>
          </a:xfrm>
          <a:custGeom>
            <a:avLst/>
            <a:gdLst/>
            <a:ahLst/>
            <a:cxnLst/>
            <a:rect r="r" b="b" t="t" l="l"/>
            <a:pathLst>
              <a:path h="1273557" w="1273557">
                <a:moveTo>
                  <a:pt x="0" y="0"/>
                </a:moveTo>
                <a:lnTo>
                  <a:pt x="1273557" y="0"/>
                </a:lnTo>
                <a:lnTo>
                  <a:pt x="1273557" y="1273557"/>
                </a:lnTo>
                <a:lnTo>
                  <a:pt x="0" y="1273557"/>
                </a:lnTo>
                <a:lnTo>
                  <a:pt x="0" y="0"/>
                </a:lnTo>
                <a:close/>
              </a:path>
            </a:pathLst>
          </a:custGeom>
          <a:blipFill>
            <a:blip r:embed="rId7"/>
            <a:stretch>
              <a:fillRect l="0" t="0" r="0" b="0"/>
            </a:stretch>
          </a:blipFill>
        </p:spPr>
      </p:sp>
      <p:sp>
        <p:nvSpPr>
          <p:cNvPr name="Freeform 8" id="8"/>
          <p:cNvSpPr/>
          <p:nvPr/>
        </p:nvSpPr>
        <p:spPr>
          <a:xfrm flipH="false" flipV="false" rot="0">
            <a:off x="8494253" y="6701480"/>
            <a:ext cx="2004080" cy="1436887"/>
          </a:xfrm>
          <a:custGeom>
            <a:avLst/>
            <a:gdLst/>
            <a:ahLst/>
            <a:cxnLst/>
            <a:rect r="r" b="b" t="t" l="l"/>
            <a:pathLst>
              <a:path h="1436887" w="2004080">
                <a:moveTo>
                  <a:pt x="0" y="0"/>
                </a:moveTo>
                <a:lnTo>
                  <a:pt x="2004080" y="0"/>
                </a:lnTo>
                <a:lnTo>
                  <a:pt x="2004080" y="1436888"/>
                </a:lnTo>
                <a:lnTo>
                  <a:pt x="0" y="1436888"/>
                </a:lnTo>
                <a:lnTo>
                  <a:pt x="0" y="0"/>
                </a:lnTo>
                <a:close/>
              </a:path>
            </a:pathLst>
          </a:custGeom>
          <a:blipFill>
            <a:blip r:embed="rId8"/>
            <a:stretch>
              <a:fillRect l="0" t="0" r="0" b="0"/>
            </a:stretch>
          </a:blipFill>
        </p:spPr>
      </p:sp>
      <p:sp>
        <p:nvSpPr>
          <p:cNvPr name="Freeform 9" id="9"/>
          <p:cNvSpPr/>
          <p:nvPr/>
        </p:nvSpPr>
        <p:spPr>
          <a:xfrm flipH="false" flipV="false" rot="0">
            <a:off x="2977978" y="6872786"/>
            <a:ext cx="1246531" cy="1246531"/>
          </a:xfrm>
          <a:custGeom>
            <a:avLst/>
            <a:gdLst/>
            <a:ahLst/>
            <a:cxnLst/>
            <a:rect r="r" b="b" t="t" l="l"/>
            <a:pathLst>
              <a:path h="1246531" w="1246531">
                <a:moveTo>
                  <a:pt x="0" y="0"/>
                </a:moveTo>
                <a:lnTo>
                  <a:pt x="1246531" y="0"/>
                </a:lnTo>
                <a:lnTo>
                  <a:pt x="1246531" y="1246532"/>
                </a:lnTo>
                <a:lnTo>
                  <a:pt x="0" y="1246532"/>
                </a:lnTo>
                <a:lnTo>
                  <a:pt x="0" y="0"/>
                </a:lnTo>
                <a:close/>
              </a:path>
            </a:pathLst>
          </a:custGeom>
          <a:blipFill>
            <a:blip r:embed="rId9"/>
            <a:stretch>
              <a:fillRect l="0" t="0" r="0" b="0"/>
            </a:stretch>
          </a:blipFill>
        </p:spPr>
      </p:sp>
      <p:sp>
        <p:nvSpPr>
          <p:cNvPr name="Freeform 10" id="10"/>
          <p:cNvSpPr/>
          <p:nvPr/>
        </p:nvSpPr>
        <p:spPr>
          <a:xfrm flipH="false" flipV="false" rot="0">
            <a:off x="4936660" y="6897076"/>
            <a:ext cx="1203300" cy="1197952"/>
          </a:xfrm>
          <a:custGeom>
            <a:avLst/>
            <a:gdLst/>
            <a:ahLst/>
            <a:cxnLst/>
            <a:rect r="r" b="b" t="t" l="l"/>
            <a:pathLst>
              <a:path h="1197952" w="1203300">
                <a:moveTo>
                  <a:pt x="0" y="0"/>
                </a:moveTo>
                <a:lnTo>
                  <a:pt x="1203300" y="0"/>
                </a:lnTo>
                <a:lnTo>
                  <a:pt x="1203300" y="1197952"/>
                </a:lnTo>
                <a:lnTo>
                  <a:pt x="0" y="1197952"/>
                </a:lnTo>
                <a:lnTo>
                  <a:pt x="0" y="0"/>
                </a:lnTo>
                <a:close/>
              </a:path>
            </a:pathLst>
          </a:custGeom>
          <a:blipFill>
            <a:blip r:embed="rId10"/>
            <a:stretch>
              <a:fillRect l="0" t="0" r="0" b="0"/>
            </a:stretch>
          </a:blipFill>
        </p:spPr>
      </p:sp>
      <p:sp>
        <p:nvSpPr>
          <p:cNvPr name="Freeform 11" id="11"/>
          <p:cNvSpPr/>
          <p:nvPr/>
        </p:nvSpPr>
        <p:spPr>
          <a:xfrm flipH="false" flipV="false" rot="0">
            <a:off x="6904833" y="6845761"/>
            <a:ext cx="1275859" cy="1275859"/>
          </a:xfrm>
          <a:custGeom>
            <a:avLst/>
            <a:gdLst/>
            <a:ahLst/>
            <a:cxnLst/>
            <a:rect r="r" b="b" t="t" l="l"/>
            <a:pathLst>
              <a:path h="1275859" w="1275859">
                <a:moveTo>
                  <a:pt x="0" y="0"/>
                </a:moveTo>
                <a:lnTo>
                  <a:pt x="1275859" y="0"/>
                </a:lnTo>
                <a:lnTo>
                  <a:pt x="1275859" y="1275859"/>
                </a:lnTo>
                <a:lnTo>
                  <a:pt x="0" y="1275859"/>
                </a:lnTo>
                <a:lnTo>
                  <a:pt x="0" y="0"/>
                </a:lnTo>
                <a:close/>
              </a:path>
            </a:pathLst>
          </a:custGeom>
          <a:blipFill>
            <a:blip r:embed="rId11"/>
            <a:stretch>
              <a:fillRect l="0" t="0" r="0" b="0"/>
            </a:stretch>
          </a:blipFill>
        </p:spPr>
      </p:sp>
      <p:sp>
        <p:nvSpPr>
          <p:cNvPr name="TextBox 12" id="12"/>
          <p:cNvSpPr txBox="true"/>
          <p:nvPr/>
        </p:nvSpPr>
        <p:spPr>
          <a:xfrm rot="0">
            <a:off x="1028700" y="1354420"/>
            <a:ext cx="10985804" cy="1897380"/>
          </a:xfrm>
          <a:prstGeom prst="rect">
            <a:avLst/>
          </a:prstGeom>
        </p:spPr>
        <p:txBody>
          <a:bodyPr anchor="t" rtlCol="false" tIns="0" lIns="0" bIns="0" rIns="0">
            <a:spAutoFit/>
          </a:bodyPr>
          <a:lstStyle/>
          <a:p>
            <a:pPr algn="l" marL="0" indent="0" lvl="0">
              <a:lnSpc>
                <a:spcPts val="7410"/>
              </a:lnSpc>
            </a:pPr>
            <a:r>
              <a:rPr lang="en-US" sz="6500" spc="65">
                <a:solidFill>
                  <a:srgbClr val="000000"/>
                </a:solidFill>
                <a:latin typeface="Asap Bold"/>
              </a:rPr>
              <a:t>KỸ NĂNG VÀ PHẦN MỀM CHÍNH SỬ DỤNG</a:t>
            </a:r>
          </a:p>
        </p:txBody>
      </p:sp>
      <p:sp>
        <p:nvSpPr>
          <p:cNvPr name="TextBox 13" id="13"/>
          <p:cNvSpPr txBox="true"/>
          <p:nvPr/>
        </p:nvSpPr>
        <p:spPr>
          <a:xfrm rot="0">
            <a:off x="1028700" y="3868861"/>
            <a:ext cx="4014881" cy="481584"/>
          </a:xfrm>
          <a:prstGeom prst="rect">
            <a:avLst/>
          </a:prstGeom>
        </p:spPr>
        <p:txBody>
          <a:bodyPr anchor="t" rtlCol="false" tIns="0" lIns="0" bIns="0" rIns="0">
            <a:spAutoFit/>
          </a:bodyPr>
          <a:lstStyle/>
          <a:p>
            <a:pPr algn="l" marL="0" indent="0" lvl="0">
              <a:lnSpc>
                <a:spcPts val="3647"/>
              </a:lnSpc>
            </a:pPr>
            <a:r>
              <a:rPr lang="en-US" sz="3199">
                <a:solidFill>
                  <a:srgbClr val="000000"/>
                </a:solidFill>
                <a:latin typeface="Asap Bold"/>
              </a:rPr>
              <a:t>Phần mềm ứng dụng</a:t>
            </a:r>
          </a:p>
        </p:txBody>
      </p:sp>
      <p:sp>
        <p:nvSpPr>
          <p:cNvPr name="TextBox 14" id="14"/>
          <p:cNvSpPr txBox="true"/>
          <p:nvPr/>
        </p:nvSpPr>
        <p:spPr>
          <a:xfrm rot="0">
            <a:off x="11672289" y="3868861"/>
            <a:ext cx="4014881" cy="481584"/>
          </a:xfrm>
          <a:prstGeom prst="rect">
            <a:avLst/>
          </a:prstGeom>
        </p:spPr>
        <p:txBody>
          <a:bodyPr anchor="t" rtlCol="false" tIns="0" lIns="0" bIns="0" rIns="0">
            <a:spAutoFit/>
          </a:bodyPr>
          <a:lstStyle/>
          <a:p>
            <a:pPr algn="l" marL="0" indent="0" lvl="0">
              <a:lnSpc>
                <a:spcPts val="3647"/>
              </a:lnSpc>
            </a:pPr>
            <a:r>
              <a:rPr lang="en-US" sz="3199">
                <a:solidFill>
                  <a:srgbClr val="000000"/>
                </a:solidFill>
                <a:latin typeface="Asap Bold"/>
              </a:rPr>
              <a:t>Kỹ năng/ Skill</a:t>
            </a:r>
          </a:p>
        </p:txBody>
      </p:sp>
      <p:sp>
        <p:nvSpPr>
          <p:cNvPr name="TextBox 15" id="15"/>
          <p:cNvSpPr txBox="true"/>
          <p:nvPr/>
        </p:nvSpPr>
        <p:spPr>
          <a:xfrm rot="0">
            <a:off x="11672289" y="4592480"/>
            <a:ext cx="4014881" cy="411861"/>
          </a:xfrm>
          <a:prstGeom prst="rect">
            <a:avLst/>
          </a:prstGeom>
        </p:spPr>
        <p:txBody>
          <a:bodyPr anchor="t" rtlCol="false" tIns="0" lIns="0" bIns="0" rIns="0">
            <a:spAutoFit/>
          </a:bodyPr>
          <a:lstStyle/>
          <a:p>
            <a:pPr algn="l" marL="0" indent="0" lvl="0">
              <a:lnSpc>
                <a:spcPts val="3191"/>
              </a:lnSpc>
            </a:pPr>
            <a:r>
              <a:rPr lang="en-US" sz="2799">
                <a:solidFill>
                  <a:srgbClr val="000000"/>
                </a:solidFill>
                <a:latin typeface="Asap Bold"/>
              </a:rPr>
              <a:t>Vẽ tay</a:t>
            </a:r>
          </a:p>
        </p:txBody>
      </p:sp>
      <p:sp>
        <p:nvSpPr>
          <p:cNvPr name="TextBox 16" id="16"/>
          <p:cNvSpPr txBox="true"/>
          <p:nvPr/>
        </p:nvSpPr>
        <p:spPr>
          <a:xfrm rot="0">
            <a:off x="11672289" y="5252811"/>
            <a:ext cx="4014881" cy="411861"/>
          </a:xfrm>
          <a:prstGeom prst="rect">
            <a:avLst/>
          </a:prstGeom>
        </p:spPr>
        <p:txBody>
          <a:bodyPr anchor="t" rtlCol="false" tIns="0" lIns="0" bIns="0" rIns="0">
            <a:spAutoFit/>
          </a:bodyPr>
          <a:lstStyle/>
          <a:p>
            <a:pPr algn="l" marL="0" indent="0" lvl="0">
              <a:lnSpc>
                <a:spcPts val="3191"/>
              </a:lnSpc>
            </a:pPr>
            <a:r>
              <a:rPr lang="en-US" sz="2799">
                <a:solidFill>
                  <a:srgbClr val="000000"/>
                </a:solidFill>
                <a:latin typeface="Asap Bold"/>
              </a:rPr>
              <a:t>Vẽ máy</a:t>
            </a:r>
          </a:p>
        </p:txBody>
      </p:sp>
      <p:sp>
        <p:nvSpPr>
          <p:cNvPr name="TextBox 17" id="17"/>
          <p:cNvSpPr txBox="true"/>
          <p:nvPr/>
        </p:nvSpPr>
        <p:spPr>
          <a:xfrm rot="0">
            <a:off x="11672289" y="5912322"/>
            <a:ext cx="4014881" cy="411861"/>
          </a:xfrm>
          <a:prstGeom prst="rect">
            <a:avLst/>
          </a:prstGeom>
        </p:spPr>
        <p:txBody>
          <a:bodyPr anchor="t" rtlCol="false" tIns="0" lIns="0" bIns="0" rIns="0">
            <a:spAutoFit/>
          </a:bodyPr>
          <a:lstStyle/>
          <a:p>
            <a:pPr algn="l" marL="0" indent="0" lvl="0">
              <a:lnSpc>
                <a:spcPts val="3191"/>
              </a:lnSpc>
            </a:pPr>
            <a:r>
              <a:rPr lang="en-US" sz="2799">
                <a:solidFill>
                  <a:srgbClr val="000000"/>
                </a:solidFill>
                <a:latin typeface="Asap Bold"/>
              </a:rPr>
              <a:t>Thiết kế poster, banner</a:t>
            </a:r>
          </a:p>
        </p:txBody>
      </p:sp>
      <p:sp>
        <p:nvSpPr>
          <p:cNvPr name="TextBox 18" id="18"/>
          <p:cNvSpPr txBox="true"/>
          <p:nvPr/>
        </p:nvSpPr>
        <p:spPr>
          <a:xfrm rot="0">
            <a:off x="11672289" y="6530933"/>
            <a:ext cx="4014881" cy="411861"/>
          </a:xfrm>
          <a:prstGeom prst="rect">
            <a:avLst/>
          </a:prstGeom>
        </p:spPr>
        <p:txBody>
          <a:bodyPr anchor="t" rtlCol="false" tIns="0" lIns="0" bIns="0" rIns="0">
            <a:spAutoFit/>
          </a:bodyPr>
          <a:lstStyle/>
          <a:p>
            <a:pPr algn="l" marL="0" indent="0" lvl="0">
              <a:lnSpc>
                <a:spcPts val="3191"/>
              </a:lnSpc>
            </a:pPr>
            <a:r>
              <a:rPr lang="en-US" sz="2799">
                <a:solidFill>
                  <a:srgbClr val="000000"/>
                </a:solidFill>
                <a:latin typeface="Asap Bold"/>
              </a:rPr>
              <a:t>Thiết kế 3D cơ bản</a:t>
            </a:r>
          </a:p>
        </p:txBody>
      </p:sp>
      <p:sp>
        <p:nvSpPr>
          <p:cNvPr name="TextBox 19" id="19"/>
          <p:cNvSpPr txBox="true"/>
          <p:nvPr/>
        </p:nvSpPr>
        <p:spPr>
          <a:xfrm rot="0">
            <a:off x="11672289" y="7105096"/>
            <a:ext cx="4014881" cy="411861"/>
          </a:xfrm>
          <a:prstGeom prst="rect">
            <a:avLst/>
          </a:prstGeom>
        </p:spPr>
        <p:txBody>
          <a:bodyPr anchor="t" rtlCol="false" tIns="0" lIns="0" bIns="0" rIns="0">
            <a:spAutoFit/>
          </a:bodyPr>
          <a:lstStyle/>
          <a:p>
            <a:pPr algn="l" marL="0" indent="0" lvl="0">
              <a:lnSpc>
                <a:spcPts val="3191"/>
              </a:lnSpc>
            </a:pPr>
            <a:r>
              <a:rPr lang="en-US" sz="2799">
                <a:solidFill>
                  <a:srgbClr val="000000"/>
                </a:solidFill>
                <a:latin typeface="Asap Bold"/>
              </a:rPr>
              <a:t>2D animation, hoạt hình</a:t>
            </a:r>
          </a:p>
        </p:txBody>
      </p:sp>
      <p:sp>
        <p:nvSpPr>
          <p:cNvPr name="TextBox 20" id="20"/>
          <p:cNvSpPr txBox="true"/>
          <p:nvPr/>
        </p:nvSpPr>
        <p:spPr>
          <a:xfrm rot="0">
            <a:off x="11672289" y="7726507"/>
            <a:ext cx="4014881" cy="411861"/>
          </a:xfrm>
          <a:prstGeom prst="rect">
            <a:avLst/>
          </a:prstGeom>
        </p:spPr>
        <p:txBody>
          <a:bodyPr anchor="t" rtlCol="false" tIns="0" lIns="0" bIns="0" rIns="0">
            <a:spAutoFit/>
          </a:bodyPr>
          <a:lstStyle/>
          <a:p>
            <a:pPr algn="l" marL="0" indent="0" lvl="0">
              <a:lnSpc>
                <a:spcPts val="3191"/>
              </a:lnSpc>
            </a:pPr>
            <a:r>
              <a:rPr lang="en-US" sz="2799">
                <a:solidFill>
                  <a:srgbClr val="000000"/>
                </a:solidFill>
                <a:latin typeface="Asap Bold"/>
              </a:rPr>
              <a:t>Thiết kế thumbnail</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414013" y="2840905"/>
            <a:ext cx="6845287" cy="4605189"/>
            <a:chOff x="0" y="0"/>
            <a:chExt cx="9127050" cy="6140253"/>
          </a:xfrm>
        </p:grpSpPr>
        <p:sp>
          <p:nvSpPr>
            <p:cNvPr name="TextBox 3" id="3"/>
            <p:cNvSpPr txBox="true"/>
            <p:nvPr/>
          </p:nvSpPr>
          <p:spPr>
            <a:xfrm rot="0">
              <a:off x="0" y="-66675"/>
              <a:ext cx="9127050" cy="632248"/>
            </a:xfrm>
            <a:prstGeom prst="rect">
              <a:avLst/>
            </a:prstGeom>
          </p:spPr>
          <p:txBody>
            <a:bodyPr anchor="t" rtlCol="false" tIns="0" lIns="0" bIns="0" rIns="0">
              <a:spAutoFit/>
            </a:bodyPr>
            <a:lstStyle/>
            <a:p>
              <a:pPr algn="l">
                <a:lnSpc>
                  <a:spcPts val="3920"/>
                </a:lnSpc>
              </a:pPr>
              <a:r>
                <a:rPr lang="en-US" sz="2800" u="none">
                  <a:solidFill>
                    <a:srgbClr val="FFFFFF"/>
                  </a:solidFill>
                  <a:latin typeface="Asap Bold"/>
                </a:rPr>
                <a:t>EMAIL</a:t>
              </a:r>
            </a:p>
          </p:txBody>
        </p:sp>
        <p:sp>
          <p:nvSpPr>
            <p:cNvPr name="TextBox 4" id="4"/>
            <p:cNvSpPr txBox="true"/>
            <p:nvPr/>
          </p:nvSpPr>
          <p:spPr>
            <a:xfrm rot="0">
              <a:off x="0" y="702152"/>
              <a:ext cx="9127050" cy="676275"/>
            </a:xfrm>
            <a:prstGeom prst="rect">
              <a:avLst/>
            </a:prstGeom>
          </p:spPr>
          <p:txBody>
            <a:bodyPr anchor="t" rtlCol="false" tIns="0" lIns="0" bIns="0" rIns="0">
              <a:spAutoFit/>
            </a:bodyPr>
            <a:lstStyle/>
            <a:p>
              <a:pPr algn="l" marL="0" indent="0" lvl="0">
                <a:lnSpc>
                  <a:spcPts val="4079"/>
                </a:lnSpc>
                <a:spcBef>
                  <a:spcPct val="0"/>
                </a:spcBef>
              </a:pPr>
              <a:r>
                <a:rPr lang="en-US" sz="3399">
                  <a:solidFill>
                    <a:srgbClr val="FFFFFF"/>
                  </a:solidFill>
                  <a:latin typeface="Muli"/>
                </a:rPr>
                <a:t>hoangnguyen9862@gmail.com</a:t>
              </a:r>
            </a:p>
          </p:txBody>
        </p:sp>
        <p:sp>
          <p:nvSpPr>
            <p:cNvPr name="TextBox 5" id="5"/>
            <p:cNvSpPr txBox="true"/>
            <p:nvPr/>
          </p:nvSpPr>
          <p:spPr>
            <a:xfrm rot="0">
              <a:off x="0" y="2314229"/>
              <a:ext cx="9127050" cy="632248"/>
            </a:xfrm>
            <a:prstGeom prst="rect">
              <a:avLst/>
            </a:prstGeom>
          </p:spPr>
          <p:txBody>
            <a:bodyPr anchor="t" rtlCol="false" tIns="0" lIns="0" bIns="0" rIns="0">
              <a:spAutoFit/>
            </a:bodyPr>
            <a:lstStyle/>
            <a:p>
              <a:pPr algn="l" marL="0" indent="0" lvl="1">
                <a:lnSpc>
                  <a:spcPts val="3920"/>
                </a:lnSpc>
                <a:spcBef>
                  <a:spcPct val="0"/>
                </a:spcBef>
              </a:pPr>
              <a:r>
                <a:rPr lang="en-US" sz="2800" u="none">
                  <a:solidFill>
                    <a:srgbClr val="FFFFFF"/>
                  </a:solidFill>
                  <a:latin typeface="Asap Bold"/>
                </a:rPr>
                <a:t>MẠNG XÃ HỘI</a:t>
              </a:r>
            </a:p>
          </p:txBody>
        </p:sp>
        <p:sp>
          <p:nvSpPr>
            <p:cNvPr name="TextBox 6" id="6"/>
            <p:cNvSpPr txBox="true"/>
            <p:nvPr/>
          </p:nvSpPr>
          <p:spPr>
            <a:xfrm rot="0">
              <a:off x="0" y="3083056"/>
              <a:ext cx="9127050" cy="676275"/>
            </a:xfrm>
            <a:prstGeom prst="rect">
              <a:avLst/>
            </a:prstGeom>
          </p:spPr>
          <p:txBody>
            <a:bodyPr anchor="t" rtlCol="false" tIns="0" lIns="0" bIns="0" rIns="0">
              <a:spAutoFit/>
            </a:bodyPr>
            <a:lstStyle/>
            <a:p>
              <a:pPr algn="l" marL="0" indent="0" lvl="0">
                <a:lnSpc>
                  <a:spcPts val="4079"/>
                </a:lnSpc>
                <a:spcBef>
                  <a:spcPct val="0"/>
                </a:spcBef>
              </a:pPr>
              <a:r>
                <a:rPr lang="en-US" sz="3399">
                  <a:solidFill>
                    <a:srgbClr val="FFFFFF"/>
                  </a:solidFill>
                  <a:latin typeface="Muli"/>
                </a:rPr>
                <a:t>instagram.com/vhoangg_ng/</a:t>
              </a:r>
            </a:p>
          </p:txBody>
        </p:sp>
        <p:sp>
          <p:nvSpPr>
            <p:cNvPr name="TextBox 7" id="7"/>
            <p:cNvSpPr txBox="true"/>
            <p:nvPr/>
          </p:nvSpPr>
          <p:spPr>
            <a:xfrm rot="0">
              <a:off x="0" y="4695132"/>
              <a:ext cx="9127050" cy="632248"/>
            </a:xfrm>
            <a:prstGeom prst="rect">
              <a:avLst/>
            </a:prstGeom>
          </p:spPr>
          <p:txBody>
            <a:bodyPr anchor="t" rtlCol="false" tIns="0" lIns="0" bIns="0" rIns="0">
              <a:spAutoFit/>
            </a:bodyPr>
            <a:lstStyle/>
            <a:p>
              <a:pPr algn="l" marL="0" indent="0" lvl="1">
                <a:lnSpc>
                  <a:spcPts val="3920"/>
                </a:lnSpc>
                <a:spcBef>
                  <a:spcPct val="0"/>
                </a:spcBef>
              </a:pPr>
              <a:r>
                <a:rPr lang="en-US" sz="2800">
                  <a:solidFill>
                    <a:srgbClr val="FFFFFF"/>
                  </a:solidFill>
                  <a:latin typeface="Asap Bold"/>
                </a:rPr>
                <a:t>ĐIỆN THOẠI</a:t>
              </a:r>
            </a:p>
          </p:txBody>
        </p:sp>
        <p:sp>
          <p:nvSpPr>
            <p:cNvPr name="TextBox 8" id="8"/>
            <p:cNvSpPr txBox="true"/>
            <p:nvPr/>
          </p:nvSpPr>
          <p:spPr>
            <a:xfrm rot="0">
              <a:off x="0" y="5463959"/>
              <a:ext cx="9127050" cy="676275"/>
            </a:xfrm>
            <a:prstGeom prst="rect">
              <a:avLst/>
            </a:prstGeom>
          </p:spPr>
          <p:txBody>
            <a:bodyPr anchor="t" rtlCol="false" tIns="0" lIns="0" bIns="0" rIns="0">
              <a:spAutoFit/>
            </a:bodyPr>
            <a:lstStyle/>
            <a:p>
              <a:pPr algn="l" marL="0" indent="0" lvl="0">
                <a:lnSpc>
                  <a:spcPts val="4079"/>
                </a:lnSpc>
                <a:spcBef>
                  <a:spcPct val="0"/>
                </a:spcBef>
              </a:pPr>
              <a:r>
                <a:rPr lang="en-US" sz="3399" u="none">
                  <a:solidFill>
                    <a:srgbClr val="FFFFFF"/>
                  </a:solidFill>
                  <a:latin typeface="Muli"/>
                </a:rPr>
                <a:t>+84 855 536 246</a:t>
              </a:r>
            </a:p>
          </p:txBody>
        </p:sp>
      </p:grpSp>
      <p:sp>
        <p:nvSpPr>
          <p:cNvPr name="TextBox 9" id="9"/>
          <p:cNvSpPr txBox="true"/>
          <p:nvPr/>
        </p:nvSpPr>
        <p:spPr>
          <a:xfrm rot="0">
            <a:off x="1028700" y="2488480"/>
            <a:ext cx="8115300" cy="1883695"/>
          </a:xfrm>
          <a:prstGeom prst="rect">
            <a:avLst/>
          </a:prstGeom>
        </p:spPr>
        <p:txBody>
          <a:bodyPr anchor="t" rtlCol="false" tIns="0" lIns="0" bIns="0" rIns="0">
            <a:spAutoFit/>
          </a:bodyPr>
          <a:lstStyle/>
          <a:p>
            <a:pPr algn="ctr" marL="0" indent="0" lvl="0">
              <a:lnSpc>
                <a:spcPts val="15676"/>
              </a:lnSpc>
            </a:pPr>
            <a:r>
              <a:rPr lang="en-US" sz="10049" spc="100">
                <a:solidFill>
                  <a:srgbClr val="FFFFFF"/>
                </a:solidFill>
                <a:latin typeface="Asap Bold"/>
              </a:rPr>
              <a:t>THANK YOU!</a:t>
            </a:r>
          </a:p>
        </p:txBody>
      </p:sp>
      <p:sp>
        <p:nvSpPr>
          <p:cNvPr name="AutoShape 10" id="10"/>
          <p:cNvSpPr/>
          <p:nvPr/>
        </p:nvSpPr>
        <p:spPr>
          <a:xfrm>
            <a:off x="1179993" y="4945380"/>
            <a:ext cx="7812715" cy="0"/>
          </a:xfrm>
          <a:prstGeom prst="line">
            <a:avLst/>
          </a:prstGeom>
          <a:ln cap="flat" w="38100">
            <a:solidFill>
              <a:srgbClr val="FFFFFF"/>
            </a:solidFill>
            <a:prstDash val="solid"/>
            <a:headEnd type="none" len="sm" w="sm"/>
            <a:tailEnd type="none" len="sm" w="sm"/>
          </a:ln>
        </p:spPr>
      </p:sp>
      <p:sp>
        <p:nvSpPr>
          <p:cNvPr name="TextBox 11" id="11"/>
          <p:cNvSpPr txBox="true"/>
          <p:nvPr/>
        </p:nvSpPr>
        <p:spPr>
          <a:xfrm rot="0">
            <a:off x="1028700" y="5440680"/>
            <a:ext cx="7812715" cy="2034541"/>
          </a:xfrm>
          <a:prstGeom prst="rect">
            <a:avLst/>
          </a:prstGeom>
        </p:spPr>
        <p:txBody>
          <a:bodyPr anchor="t" rtlCol="false" tIns="0" lIns="0" bIns="0" rIns="0">
            <a:spAutoFit/>
          </a:bodyPr>
          <a:lstStyle/>
          <a:p>
            <a:pPr algn="ctr">
              <a:lnSpc>
                <a:spcPts val="5459"/>
              </a:lnSpc>
            </a:pPr>
            <a:r>
              <a:rPr lang="en-US" sz="3899" spc="38">
                <a:solidFill>
                  <a:srgbClr val="FFFFFF"/>
                </a:solidFill>
                <a:latin typeface="Muli"/>
              </a:rPr>
              <a:t>Looking forward to contact!</a:t>
            </a:r>
          </a:p>
          <a:p>
            <a:pPr algn="ctr">
              <a:lnSpc>
                <a:spcPts val="5459"/>
              </a:lnSpc>
            </a:pPr>
            <a:r>
              <a:rPr lang="en-US" sz="3899" spc="38">
                <a:solidFill>
                  <a:srgbClr val="FFFFFF"/>
                </a:solidFill>
                <a:latin typeface="Muli"/>
              </a:rPr>
              <a:t>Lope to see you &lt;3</a:t>
            </a:r>
          </a:p>
          <a:p>
            <a:pPr algn="ctr">
              <a:lnSpc>
                <a:spcPts val="5459"/>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315857" y="1316604"/>
            <a:ext cx="2959542" cy="867280"/>
            <a:chOff x="0" y="0"/>
            <a:chExt cx="732102" cy="214539"/>
          </a:xfrm>
        </p:grpSpPr>
        <p:sp>
          <p:nvSpPr>
            <p:cNvPr name="Freeform 3" id="3"/>
            <p:cNvSpPr/>
            <p:nvPr/>
          </p:nvSpPr>
          <p:spPr>
            <a:xfrm flipH="false" flipV="false" rot="0">
              <a:off x="0" y="0"/>
              <a:ext cx="732102" cy="214539"/>
            </a:xfrm>
            <a:custGeom>
              <a:avLst/>
              <a:gdLst/>
              <a:ahLst/>
              <a:cxnLst/>
              <a:rect r="r" b="b" t="t" l="l"/>
              <a:pathLst>
                <a:path h="214539" w="732102">
                  <a:moveTo>
                    <a:pt x="0" y="0"/>
                  </a:moveTo>
                  <a:lnTo>
                    <a:pt x="732102" y="0"/>
                  </a:lnTo>
                  <a:lnTo>
                    <a:pt x="732102" y="214539"/>
                  </a:lnTo>
                  <a:lnTo>
                    <a:pt x="0" y="214539"/>
                  </a:lnTo>
                  <a:close/>
                </a:path>
              </a:pathLst>
            </a:custGeom>
            <a:solidFill>
              <a:srgbClr val="FFFFFF"/>
            </a:solidFill>
          </p:spPr>
        </p:sp>
        <p:sp>
          <p:nvSpPr>
            <p:cNvPr name="TextBox 4" id="4"/>
            <p:cNvSpPr txBox="true"/>
            <p:nvPr/>
          </p:nvSpPr>
          <p:spPr>
            <a:xfrm>
              <a:off x="0" y="-66675"/>
              <a:ext cx="732102" cy="281214"/>
            </a:xfrm>
            <a:prstGeom prst="rect">
              <a:avLst/>
            </a:prstGeom>
          </p:spPr>
          <p:txBody>
            <a:bodyPr anchor="ctr" rtlCol="false" tIns="50800" lIns="50800" bIns="50800" rIns="50800"/>
            <a:lstStyle/>
            <a:p>
              <a:pPr algn="ctr">
                <a:lnSpc>
                  <a:spcPts val="4200"/>
                </a:lnSpc>
              </a:pPr>
              <a:r>
                <a:rPr lang="en-US" sz="3000">
                  <a:solidFill>
                    <a:srgbClr val="000000"/>
                  </a:solidFill>
                  <a:latin typeface="Asap Bold"/>
                </a:rPr>
                <a:t>Color chính</a:t>
              </a:r>
            </a:p>
          </p:txBody>
        </p:sp>
      </p:grpSp>
      <p:grpSp>
        <p:nvGrpSpPr>
          <p:cNvPr name="Group 5" id="5"/>
          <p:cNvGrpSpPr/>
          <p:nvPr/>
        </p:nvGrpSpPr>
        <p:grpSpPr>
          <a:xfrm rot="0">
            <a:off x="11315857" y="3667360"/>
            <a:ext cx="2959542" cy="867280"/>
            <a:chOff x="0" y="0"/>
            <a:chExt cx="732102" cy="214539"/>
          </a:xfrm>
        </p:grpSpPr>
        <p:sp>
          <p:nvSpPr>
            <p:cNvPr name="Freeform 6" id="6"/>
            <p:cNvSpPr/>
            <p:nvPr/>
          </p:nvSpPr>
          <p:spPr>
            <a:xfrm flipH="false" flipV="false" rot="0">
              <a:off x="0" y="0"/>
              <a:ext cx="732102" cy="214539"/>
            </a:xfrm>
            <a:custGeom>
              <a:avLst/>
              <a:gdLst/>
              <a:ahLst/>
              <a:cxnLst/>
              <a:rect r="r" b="b" t="t" l="l"/>
              <a:pathLst>
                <a:path h="214539" w="732102">
                  <a:moveTo>
                    <a:pt x="0" y="0"/>
                  </a:moveTo>
                  <a:lnTo>
                    <a:pt x="732102" y="0"/>
                  </a:lnTo>
                  <a:lnTo>
                    <a:pt x="732102" y="214539"/>
                  </a:lnTo>
                  <a:lnTo>
                    <a:pt x="0" y="214539"/>
                  </a:lnTo>
                  <a:close/>
                </a:path>
              </a:pathLst>
            </a:custGeom>
            <a:solidFill>
              <a:srgbClr val="FFFFFF"/>
            </a:solidFill>
          </p:spPr>
        </p:sp>
        <p:sp>
          <p:nvSpPr>
            <p:cNvPr name="TextBox 7" id="7"/>
            <p:cNvSpPr txBox="true"/>
            <p:nvPr/>
          </p:nvSpPr>
          <p:spPr>
            <a:xfrm>
              <a:off x="0" y="-66675"/>
              <a:ext cx="732102" cy="281214"/>
            </a:xfrm>
            <a:prstGeom prst="rect">
              <a:avLst/>
            </a:prstGeom>
          </p:spPr>
          <p:txBody>
            <a:bodyPr anchor="ctr" rtlCol="false" tIns="50800" lIns="50800" bIns="50800" rIns="50800"/>
            <a:lstStyle/>
            <a:p>
              <a:pPr algn="ctr">
                <a:lnSpc>
                  <a:spcPts val="4200"/>
                </a:lnSpc>
              </a:pPr>
              <a:r>
                <a:rPr lang="en-US" sz="3000">
                  <a:solidFill>
                    <a:srgbClr val="000000"/>
                  </a:solidFill>
                  <a:latin typeface="Asap Bold"/>
                </a:rPr>
                <a:t>Font chữ chính</a:t>
              </a:r>
            </a:p>
          </p:txBody>
        </p:sp>
      </p:grpSp>
      <p:sp>
        <p:nvSpPr>
          <p:cNvPr name="TextBox 8" id="8"/>
          <p:cNvSpPr txBox="true"/>
          <p:nvPr/>
        </p:nvSpPr>
        <p:spPr>
          <a:xfrm rot="0">
            <a:off x="14805533" y="3709775"/>
            <a:ext cx="2453767" cy="824865"/>
          </a:xfrm>
          <a:prstGeom prst="rect">
            <a:avLst/>
          </a:prstGeom>
        </p:spPr>
        <p:txBody>
          <a:bodyPr anchor="t" rtlCol="false" tIns="0" lIns="0" bIns="0" rIns="0">
            <a:spAutoFit/>
          </a:bodyPr>
          <a:lstStyle/>
          <a:p>
            <a:pPr algn="l">
              <a:lnSpc>
                <a:spcPts val="3359"/>
              </a:lnSpc>
            </a:pPr>
            <a:r>
              <a:rPr lang="en-US" sz="2400" spc="24">
                <a:solidFill>
                  <a:srgbClr val="FFFFFF"/>
                </a:solidFill>
                <a:latin typeface="Muli"/>
              </a:rPr>
              <a:t>Anton</a:t>
            </a:r>
          </a:p>
          <a:p>
            <a:pPr algn="l" marL="0" indent="0" lvl="0">
              <a:lnSpc>
                <a:spcPts val="3359"/>
              </a:lnSpc>
              <a:spcBef>
                <a:spcPct val="0"/>
              </a:spcBef>
            </a:pPr>
            <a:r>
              <a:rPr lang="en-US" sz="2400" spc="24">
                <a:solidFill>
                  <a:srgbClr val="FFFFFF"/>
                </a:solidFill>
                <a:latin typeface="Muli"/>
              </a:rPr>
              <a:t>Acumin Pro</a:t>
            </a:r>
          </a:p>
        </p:txBody>
      </p:sp>
      <p:sp>
        <p:nvSpPr>
          <p:cNvPr name="TextBox 9" id="9"/>
          <p:cNvSpPr txBox="true"/>
          <p:nvPr/>
        </p:nvSpPr>
        <p:spPr>
          <a:xfrm rot="0">
            <a:off x="14805533" y="1268979"/>
            <a:ext cx="2453767" cy="824865"/>
          </a:xfrm>
          <a:prstGeom prst="rect">
            <a:avLst/>
          </a:prstGeom>
        </p:spPr>
        <p:txBody>
          <a:bodyPr anchor="t" rtlCol="false" tIns="0" lIns="0" bIns="0" rIns="0">
            <a:spAutoFit/>
          </a:bodyPr>
          <a:lstStyle/>
          <a:p>
            <a:pPr algn="l">
              <a:lnSpc>
                <a:spcPts val="3359"/>
              </a:lnSpc>
            </a:pPr>
            <a:r>
              <a:rPr lang="en-US" sz="2400" spc="24">
                <a:solidFill>
                  <a:srgbClr val="FFFFFF"/>
                </a:solidFill>
                <a:latin typeface="Muli"/>
              </a:rPr>
              <a:t>Trung tính</a:t>
            </a:r>
          </a:p>
          <a:p>
            <a:pPr algn="l" marL="0" indent="0" lvl="0">
              <a:lnSpc>
                <a:spcPts val="3359"/>
              </a:lnSpc>
              <a:spcBef>
                <a:spcPct val="0"/>
              </a:spcBef>
            </a:pPr>
            <a:r>
              <a:rPr lang="en-US" sz="2400" spc="24">
                <a:solidFill>
                  <a:srgbClr val="FFFFFF"/>
                </a:solidFill>
                <a:latin typeface="Muli"/>
              </a:rPr>
              <a:t>Tươi sáng</a:t>
            </a:r>
          </a:p>
        </p:txBody>
      </p:sp>
      <p:sp>
        <p:nvSpPr>
          <p:cNvPr name="TextBox 10" id="10"/>
          <p:cNvSpPr txBox="true"/>
          <p:nvPr/>
        </p:nvSpPr>
        <p:spPr>
          <a:xfrm rot="0">
            <a:off x="1028700" y="1244718"/>
            <a:ext cx="6227941" cy="1897380"/>
          </a:xfrm>
          <a:prstGeom prst="rect">
            <a:avLst/>
          </a:prstGeom>
        </p:spPr>
        <p:txBody>
          <a:bodyPr anchor="t" rtlCol="false" tIns="0" lIns="0" bIns="0" rIns="0">
            <a:spAutoFit/>
          </a:bodyPr>
          <a:lstStyle/>
          <a:p>
            <a:pPr algn="l" marL="0" indent="0" lvl="0">
              <a:lnSpc>
                <a:spcPts val="7410"/>
              </a:lnSpc>
            </a:pPr>
            <a:r>
              <a:rPr lang="en-US" sz="6500" spc="65">
                <a:solidFill>
                  <a:srgbClr val="FFFFFF"/>
                </a:solidFill>
                <a:latin typeface="Asap Bold"/>
              </a:rPr>
              <a:t>PHONG CÁCH THIẾT KẾ</a:t>
            </a:r>
          </a:p>
        </p:txBody>
      </p:sp>
      <p:sp>
        <p:nvSpPr>
          <p:cNvPr name="TextBox 11" id="11"/>
          <p:cNvSpPr txBox="true"/>
          <p:nvPr/>
        </p:nvSpPr>
        <p:spPr>
          <a:xfrm rot="0">
            <a:off x="1028700" y="3548485"/>
            <a:ext cx="9412927" cy="986155"/>
          </a:xfrm>
          <a:prstGeom prst="rect">
            <a:avLst/>
          </a:prstGeom>
        </p:spPr>
        <p:txBody>
          <a:bodyPr anchor="t" rtlCol="false" tIns="0" lIns="0" bIns="0" rIns="0">
            <a:spAutoFit/>
          </a:bodyPr>
          <a:lstStyle/>
          <a:p>
            <a:pPr algn="l">
              <a:lnSpc>
                <a:spcPts val="3920"/>
              </a:lnSpc>
            </a:pPr>
            <a:r>
              <a:rPr lang="en-US" sz="2800">
                <a:solidFill>
                  <a:srgbClr val="FFFFFF"/>
                </a:solidFill>
                <a:latin typeface="Asap"/>
              </a:rPr>
              <a:t>Thiết kế theo phong cách Portfolio truyền thống kết hợp tối giản theo chủ đề trình bày những môn học, những sản phẩm </a:t>
            </a:r>
          </a:p>
        </p:txBody>
      </p:sp>
      <p:sp>
        <p:nvSpPr>
          <p:cNvPr name="TextBox 12" id="12"/>
          <p:cNvSpPr txBox="true"/>
          <p:nvPr/>
        </p:nvSpPr>
        <p:spPr>
          <a:xfrm rot="0">
            <a:off x="1028700" y="5363766"/>
            <a:ext cx="6227941" cy="963930"/>
          </a:xfrm>
          <a:prstGeom prst="rect">
            <a:avLst/>
          </a:prstGeom>
        </p:spPr>
        <p:txBody>
          <a:bodyPr anchor="t" rtlCol="false" tIns="0" lIns="0" bIns="0" rIns="0">
            <a:spAutoFit/>
          </a:bodyPr>
          <a:lstStyle/>
          <a:p>
            <a:pPr algn="l" marL="0" indent="0" lvl="0">
              <a:lnSpc>
                <a:spcPts val="7410"/>
              </a:lnSpc>
            </a:pPr>
            <a:r>
              <a:rPr lang="en-US" sz="6500" spc="65">
                <a:solidFill>
                  <a:srgbClr val="FFFFFF"/>
                </a:solidFill>
                <a:latin typeface="Asap Bold"/>
              </a:rPr>
              <a:t>Ý TƯỞNG</a:t>
            </a:r>
          </a:p>
        </p:txBody>
      </p:sp>
      <p:sp>
        <p:nvSpPr>
          <p:cNvPr name="TextBox 13" id="13"/>
          <p:cNvSpPr txBox="true"/>
          <p:nvPr/>
        </p:nvSpPr>
        <p:spPr>
          <a:xfrm rot="0">
            <a:off x="1028700" y="6737271"/>
            <a:ext cx="16230600" cy="1481455"/>
          </a:xfrm>
          <a:prstGeom prst="rect">
            <a:avLst/>
          </a:prstGeom>
        </p:spPr>
        <p:txBody>
          <a:bodyPr anchor="t" rtlCol="false" tIns="0" lIns="0" bIns="0" rIns="0">
            <a:spAutoFit/>
          </a:bodyPr>
          <a:lstStyle/>
          <a:p>
            <a:pPr algn="l">
              <a:lnSpc>
                <a:spcPts val="3920"/>
              </a:lnSpc>
            </a:pPr>
            <a:r>
              <a:rPr lang="en-US" sz="2800">
                <a:solidFill>
                  <a:srgbClr val="FFFFFF"/>
                </a:solidFill>
                <a:latin typeface="Asap"/>
              </a:rPr>
              <a:t>Sắp xếp các tác phẩm theo chủ đề, timeline, thứ tự các môn học, những sản phẩm ứng dụng cụ thể, sau đó là những kỹ năng và phần mềm chính được sử dụng để tạo sự logic và dễ theo dõi. Điều này sẽ giúp người xem dễ dàng hiểu được quá trình học tập và sáng tạo của bản thân.</a:t>
            </a:r>
          </a:p>
        </p:txBody>
      </p:sp>
      <p:grpSp>
        <p:nvGrpSpPr>
          <p:cNvPr name="Group 14" id="14"/>
          <p:cNvGrpSpPr/>
          <p:nvPr/>
        </p:nvGrpSpPr>
        <p:grpSpPr>
          <a:xfrm rot="0">
            <a:off x="7256641" y="5402566"/>
            <a:ext cx="2959542" cy="867280"/>
            <a:chOff x="0" y="0"/>
            <a:chExt cx="732102" cy="214539"/>
          </a:xfrm>
        </p:grpSpPr>
        <p:sp>
          <p:nvSpPr>
            <p:cNvPr name="Freeform 15" id="15"/>
            <p:cNvSpPr/>
            <p:nvPr/>
          </p:nvSpPr>
          <p:spPr>
            <a:xfrm flipH="false" flipV="false" rot="0">
              <a:off x="0" y="0"/>
              <a:ext cx="732102" cy="214539"/>
            </a:xfrm>
            <a:custGeom>
              <a:avLst/>
              <a:gdLst/>
              <a:ahLst/>
              <a:cxnLst/>
              <a:rect r="r" b="b" t="t" l="l"/>
              <a:pathLst>
                <a:path h="214539" w="732102">
                  <a:moveTo>
                    <a:pt x="0" y="0"/>
                  </a:moveTo>
                  <a:lnTo>
                    <a:pt x="732102" y="0"/>
                  </a:lnTo>
                  <a:lnTo>
                    <a:pt x="732102" y="214539"/>
                  </a:lnTo>
                  <a:lnTo>
                    <a:pt x="0" y="214539"/>
                  </a:lnTo>
                  <a:close/>
                </a:path>
              </a:pathLst>
            </a:custGeom>
            <a:solidFill>
              <a:srgbClr val="FFFFFF"/>
            </a:solidFill>
          </p:spPr>
        </p:sp>
        <p:sp>
          <p:nvSpPr>
            <p:cNvPr name="TextBox 16" id="16"/>
            <p:cNvSpPr txBox="true"/>
            <p:nvPr/>
          </p:nvSpPr>
          <p:spPr>
            <a:xfrm>
              <a:off x="0" y="-66675"/>
              <a:ext cx="732102" cy="281214"/>
            </a:xfrm>
            <a:prstGeom prst="rect">
              <a:avLst/>
            </a:prstGeom>
          </p:spPr>
          <p:txBody>
            <a:bodyPr anchor="ctr" rtlCol="false" tIns="50800" lIns="50800" bIns="50800" rIns="50800"/>
            <a:lstStyle/>
            <a:p>
              <a:pPr algn="ctr">
                <a:lnSpc>
                  <a:spcPts val="4200"/>
                </a:lnSpc>
              </a:pPr>
              <a:r>
                <a:rPr lang="en-US" sz="3000">
                  <a:solidFill>
                    <a:srgbClr val="000000"/>
                  </a:solidFill>
                  <a:latin typeface="Asap Bold"/>
                </a:rPr>
                <a:t>Tổ chức Logic</a:t>
              </a:r>
            </a:p>
          </p:txBody>
        </p:sp>
      </p:grpSp>
      <p:sp>
        <p:nvSpPr>
          <p:cNvPr name="AutoShape 17" id="17"/>
          <p:cNvSpPr/>
          <p:nvPr/>
        </p:nvSpPr>
        <p:spPr>
          <a:xfrm>
            <a:off x="5245444" y="5836206"/>
            <a:ext cx="2011197" cy="0"/>
          </a:xfrm>
          <a:prstGeom prst="line">
            <a:avLst/>
          </a:prstGeom>
          <a:ln cap="flat" w="114300">
            <a:solidFill>
              <a:srgbClr val="FFFFFF"/>
            </a:solidFill>
            <a:prstDash val="solid"/>
            <a:headEnd type="none" len="sm" w="sm"/>
            <a:tailEnd type="arrow" len="sm" w="med"/>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2471026"/>
            <a:ext cx="4609692" cy="3266471"/>
          </a:xfrm>
          <a:custGeom>
            <a:avLst/>
            <a:gdLst/>
            <a:ahLst/>
            <a:cxnLst/>
            <a:rect r="r" b="b" t="t" l="l"/>
            <a:pathLst>
              <a:path h="3266471" w="4609692">
                <a:moveTo>
                  <a:pt x="0" y="0"/>
                </a:moveTo>
                <a:lnTo>
                  <a:pt x="4609692" y="0"/>
                </a:lnTo>
                <a:lnTo>
                  <a:pt x="4609692" y="3266471"/>
                </a:lnTo>
                <a:lnTo>
                  <a:pt x="0" y="3266471"/>
                </a:lnTo>
                <a:lnTo>
                  <a:pt x="0" y="0"/>
                </a:lnTo>
                <a:close/>
              </a:path>
            </a:pathLst>
          </a:custGeom>
          <a:blipFill>
            <a:blip r:embed="rId2"/>
            <a:stretch>
              <a:fillRect l="0" t="0" r="0" b="0"/>
            </a:stretch>
          </a:blipFill>
        </p:spPr>
      </p:sp>
      <p:sp>
        <p:nvSpPr>
          <p:cNvPr name="Freeform 3" id="3"/>
          <p:cNvSpPr/>
          <p:nvPr/>
        </p:nvSpPr>
        <p:spPr>
          <a:xfrm flipH="false" flipV="false" rot="0">
            <a:off x="6494775" y="2274534"/>
            <a:ext cx="4895775" cy="3462963"/>
          </a:xfrm>
          <a:custGeom>
            <a:avLst/>
            <a:gdLst/>
            <a:ahLst/>
            <a:cxnLst/>
            <a:rect r="r" b="b" t="t" l="l"/>
            <a:pathLst>
              <a:path h="3462963" w="4895775">
                <a:moveTo>
                  <a:pt x="0" y="0"/>
                </a:moveTo>
                <a:lnTo>
                  <a:pt x="4895775" y="0"/>
                </a:lnTo>
                <a:lnTo>
                  <a:pt x="4895775" y="3462963"/>
                </a:lnTo>
                <a:lnTo>
                  <a:pt x="0" y="3462963"/>
                </a:lnTo>
                <a:lnTo>
                  <a:pt x="0" y="0"/>
                </a:lnTo>
                <a:close/>
              </a:path>
            </a:pathLst>
          </a:custGeom>
          <a:blipFill>
            <a:blip r:embed="rId3"/>
            <a:stretch>
              <a:fillRect l="0" t="0" r="0" b="0"/>
            </a:stretch>
          </a:blipFill>
        </p:spPr>
      </p:sp>
      <p:sp>
        <p:nvSpPr>
          <p:cNvPr name="Freeform 4" id="4"/>
          <p:cNvSpPr/>
          <p:nvPr/>
        </p:nvSpPr>
        <p:spPr>
          <a:xfrm flipH="false" flipV="false" rot="0">
            <a:off x="12379712" y="2378750"/>
            <a:ext cx="4879588" cy="3451024"/>
          </a:xfrm>
          <a:custGeom>
            <a:avLst/>
            <a:gdLst/>
            <a:ahLst/>
            <a:cxnLst/>
            <a:rect r="r" b="b" t="t" l="l"/>
            <a:pathLst>
              <a:path h="3451024" w="4879588">
                <a:moveTo>
                  <a:pt x="0" y="0"/>
                </a:moveTo>
                <a:lnTo>
                  <a:pt x="4879588" y="0"/>
                </a:lnTo>
                <a:lnTo>
                  <a:pt x="4879588" y="3451024"/>
                </a:lnTo>
                <a:lnTo>
                  <a:pt x="0" y="3451024"/>
                </a:lnTo>
                <a:lnTo>
                  <a:pt x="0" y="0"/>
                </a:lnTo>
                <a:close/>
              </a:path>
            </a:pathLst>
          </a:custGeom>
          <a:blipFill>
            <a:blip r:embed="rId4"/>
            <a:stretch>
              <a:fillRect l="0" t="0" r="0" b="0"/>
            </a:stretch>
          </a:blipFill>
        </p:spPr>
      </p:sp>
      <p:sp>
        <p:nvSpPr>
          <p:cNvPr name="Freeform 5" id="5"/>
          <p:cNvSpPr/>
          <p:nvPr/>
        </p:nvSpPr>
        <p:spPr>
          <a:xfrm flipH="false" flipV="false" rot="0">
            <a:off x="6604605" y="6000062"/>
            <a:ext cx="4676115" cy="3301013"/>
          </a:xfrm>
          <a:custGeom>
            <a:avLst/>
            <a:gdLst/>
            <a:ahLst/>
            <a:cxnLst/>
            <a:rect r="r" b="b" t="t" l="l"/>
            <a:pathLst>
              <a:path h="3301013" w="4676115">
                <a:moveTo>
                  <a:pt x="0" y="0"/>
                </a:moveTo>
                <a:lnTo>
                  <a:pt x="4676115" y="0"/>
                </a:lnTo>
                <a:lnTo>
                  <a:pt x="4676115" y="3301013"/>
                </a:lnTo>
                <a:lnTo>
                  <a:pt x="0" y="3301013"/>
                </a:lnTo>
                <a:lnTo>
                  <a:pt x="0" y="0"/>
                </a:lnTo>
                <a:close/>
              </a:path>
            </a:pathLst>
          </a:custGeom>
          <a:blipFill>
            <a:blip r:embed="rId5"/>
            <a:stretch>
              <a:fillRect l="0" t="0" r="0" b="0"/>
            </a:stretch>
          </a:blipFill>
        </p:spPr>
      </p:sp>
      <p:sp>
        <p:nvSpPr>
          <p:cNvPr name="Freeform 6" id="6"/>
          <p:cNvSpPr/>
          <p:nvPr/>
        </p:nvSpPr>
        <p:spPr>
          <a:xfrm flipH="false" flipV="false" rot="0">
            <a:off x="12291840" y="5932788"/>
            <a:ext cx="4967460" cy="3325512"/>
          </a:xfrm>
          <a:custGeom>
            <a:avLst/>
            <a:gdLst/>
            <a:ahLst/>
            <a:cxnLst/>
            <a:rect r="r" b="b" t="t" l="l"/>
            <a:pathLst>
              <a:path h="3325512" w="4967460">
                <a:moveTo>
                  <a:pt x="0" y="0"/>
                </a:moveTo>
                <a:lnTo>
                  <a:pt x="4967460" y="0"/>
                </a:lnTo>
                <a:lnTo>
                  <a:pt x="4967460" y="3325512"/>
                </a:lnTo>
                <a:lnTo>
                  <a:pt x="0" y="3325512"/>
                </a:lnTo>
                <a:lnTo>
                  <a:pt x="0" y="0"/>
                </a:lnTo>
                <a:close/>
              </a:path>
            </a:pathLst>
          </a:custGeom>
          <a:blipFill>
            <a:blip r:embed="rId6"/>
            <a:stretch>
              <a:fillRect l="0" t="0" r="0" b="0"/>
            </a:stretch>
          </a:blipFill>
        </p:spPr>
      </p:sp>
      <p:sp>
        <p:nvSpPr>
          <p:cNvPr name="Freeform 7" id="7"/>
          <p:cNvSpPr/>
          <p:nvPr/>
        </p:nvSpPr>
        <p:spPr>
          <a:xfrm flipH="false" flipV="false" rot="0">
            <a:off x="1028700" y="6015887"/>
            <a:ext cx="4640615" cy="3285188"/>
          </a:xfrm>
          <a:custGeom>
            <a:avLst/>
            <a:gdLst/>
            <a:ahLst/>
            <a:cxnLst/>
            <a:rect r="r" b="b" t="t" l="l"/>
            <a:pathLst>
              <a:path h="3285188" w="4640615">
                <a:moveTo>
                  <a:pt x="0" y="0"/>
                </a:moveTo>
                <a:lnTo>
                  <a:pt x="4640615" y="0"/>
                </a:lnTo>
                <a:lnTo>
                  <a:pt x="4640615" y="3285188"/>
                </a:lnTo>
                <a:lnTo>
                  <a:pt x="0" y="3285188"/>
                </a:lnTo>
                <a:lnTo>
                  <a:pt x="0" y="0"/>
                </a:lnTo>
                <a:close/>
              </a:path>
            </a:pathLst>
          </a:custGeom>
          <a:blipFill>
            <a:blip r:embed="rId7"/>
            <a:stretch>
              <a:fillRect l="0" t="0" r="0" b="0"/>
            </a:stretch>
          </a:blipFill>
        </p:spPr>
      </p:sp>
      <p:sp>
        <p:nvSpPr>
          <p:cNvPr name="TextBox 8" id="8"/>
          <p:cNvSpPr txBox="true"/>
          <p:nvPr/>
        </p:nvSpPr>
        <p:spPr>
          <a:xfrm rot="0">
            <a:off x="1028700" y="1244718"/>
            <a:ext cx="6227941" cy="963930"/>
          </a:xfrm>
          <a:prstGeom prst="rect">
            <a:avLst/>
          </a:prstGeom>
        </p:spPr>
        <p:txBody>
          <a:bodyPr anchor="t" rtlCol="false" tIns="0" lIns="0" bIns="0" rIns="0">
            <a:spAutoFit/>
          </a:bodyPr>
          <a:lstStyle/>
          <a:p>
            <a:pPr algn="l" marL="0" indent="0" lvl="0">
              <a:lnSpc>
                <a:spcPts val="7410"/>
              </a:lnSpc>
            </a:pPr>
            <a:r>
              <a:rPr lang="en-US" sz="6500" spc="65">
                <a:solidFill>
                  <a:srgbClr val="000000"/>
                </a:solidFill>
                <a:latin typeface="Asap Bold"/>
              </a:rPr>
              <a:t>SKETCH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8509390" y="470636"/>
          <a:ext cx="8749910" cy="9345727"/>
        </p:xfrm>
        <a:graphic>
          <a:graphicData uri="http://schemas.openxmlformats.org/drawingml/2006/table">
            <a:tbl>
              <a:tblPr/>
              <a:tblGrid>
                <a:gridCol w="1883814"/>
                <a:gridCol w="6866096"/>
              </a:tblGrid>
              <a:tr h="1028889">
                <a:tc>
                  <a:txBody>
                    <a:bodyPr anchor="t" rtlCol="false"/>
                    <a:lstStyle/>
                    <a:p>
                      <a:pPr algn="ctr">
                        <a:lnSpc>
                          <a:spcPts val="4199"/>
                        </a:lnSpc>
                        <a:defRPr/>
                      </a:pPr>
                      <a:r>
                        <a:rPr lang="en-US" sz="2999">
                          <a:solidFill>
                            <a:srgbClr val="FFFFFF"/>
                          </a:solidFill>
                          <a:latin typeface="Asap Bold"/>
                        </a:rPr>
                        <a:t>1</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c>
                  <a:txBody>
                    <a:bodyPr anchor="t" rtlCol="false"/>
                    <a:lstStyle/>
                    <a:p>
                      <a:pPr algn="l">
                        <a:lnSpc>
                          <a:spcPts val="3359"/>
                        </a:lnSpc>
                        <a:defRPr/>
                      </a:pPr>
                      <a:r>
                        <a:rPr lang="en-US" sz="2399">
                          <a:solidFill>
                            <a:srgbClr val="FFFFFF"/>
                          </a:solidFill>
                          <a:latin typeface="Muli"/>
                        </a:rPr>
                        <a:t>Giới thiệu bản thân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r>
              <a:tr h="1043177">
                <a:tc>
                  <a:txBody>
                    <a:bodyPr anchor="t" rtlCol="false"/>
                    <a:lstStyle/>
                    <a:p>
                      <a:pPr algn="ctr">
                        <a:lnSpc>
                          <a:spcPts val="4199"/>
                        </a:lnSpc>
                        <a:defRPr/>
                      </a:pPr>
                      <a:r>
                        <a:rPr lang="en-US" sz="2999">
                          <a:solidFill>
                            <a:srgbClr val="FFFFFF"/>
                          </a:solidFill>
                          <a:latin typeface="Asap Bold"/>
                        </a:rPr>
                        <a:t>2</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c>
                  <a:txBody>
                    <a:bodyPr anchor="t" rtlCol="false"/>
                    <a:lstStyle/>
                    <a:p>
                      <a:pPr algn="l">
                        <a:lnSpc>
                          <a:spcPts val="3359"/>
                        </a:lnSpc>
                        <a:defRPr/>
                      </a:pPr>
                      <a:r>
                        <a:rPr lang="en-US" sz="2399">
                          <a:solidFill>
                            <a:srgbClr val="FFFFFF"/>
                          </a:solidFill>
                          <a:latin typeface="Muli"/>
                        </a:rPr>
                        <a:t>Sơ lược sản phẩm</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r>
              <a:tr h="1043177">
                <a:tc>
                  <a:txBody>
                    <a:bodyPr anchor="t" rtlCol="false"/>
                    <a:lstStyle/>
                    <a:p>
                      <a:pPr algn="ctr">
                        <a:lnSpc>
                          <a:spcPts val="4199"/>
                        </a:lnSpc>
                        <a:defRPr/>
                      </a:pPr>
                      <a:r>
                        <a:rPr lang="en-US" sz="2999">
                          <a:solidFill>
                            <a:srgbClr val="FFFFFF"/>
                          </a:solidFill>
                          <a:latin typeface="Asap Bold"/>
                        </a:rPr>
                        <a:t>3</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c>
                  <a:txBody>
                    <a:bodyPr anchor="t" rtlCol="false"/>
                    <a:lstStyle/>
                    <a:p>
                      <a:pPr algn="l">
                        <a:lnSpc>
                          <a:spcPts val="3359"/>
                        </a:lnSpc>
                        <a:defRPr/>
                      </a:pPr>
                      <a:r>
                        <a:rPr lang="en-US" sz="2399">
                          <a:solidFill>
                            <a:srgbClr val="FFFFFF"/>
                          </a:solidFill>
                          <a:latin typeface="Muli"/>
                        </a:rPr>
                        <a:t>Project 1: Chụp ảnh Hội An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r>
              <a:tr h="1043177">
                <a:tc>
                  <a:txBody>
                    <a:bodyPr anchor="t" rtlCol="false"/>
                    <a:lstStyle/>
                    <a:p>
                      <a:pPr algn="ctr">
                        <a:lnSpc>
                          <a:spcPts val="4199"/>
                        </a:lnSpc>
                        <a:defRPr/>
                      </a:pPr>
                      <a:r>
                        <a:rPr lang="en-US" sz="2999">
                          <a:solidFill>
                            <a:srgbClr val="FFFFFF"/>
                          </a:solidFill>
                          <a:latin typeface="Asap Bold"/>
                        </a:rPr>
                        <a:t>4</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c>
                  <a:txBody>
                    <a:bodyPr anchor="t" rtlCol="false"/>
                    <a:lstStyle/>
                    <a:p>
                      <a:pPr algn="l">
                        <a:lnSpc>
                          <a:spcPts val="3359"/>
                        </a:lnSpc>
                        <a:defRPr/>
                      </a:pPr>
                      <a:r>
                        <a:rPr lang="en-US" sz="2399">
                          <a:solidFill>
                            <a:srgbClr val="FFFFFF"/>
                          </a:solidFill>
                          <a:latin typeface="Muli"/>
                        </a:rPr>
                        <a:t>Project 2: Video truyền thông môi trường</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r>
              <a:tr h="1043177">
                <a:tc>
                  <a:txBody>
                    <a:bodyPr anchor="t" rtlCol="false"/>
                    <a:lstStyle/>
                    <a:p>
                      <a:pPr algn="ctr">
                        <a:lnSpc>
                          <a:spcPts val="4199"/>
                        </a:lnSpc>
                        <a:defRPr/>
                      </a:pPr>
                      <a:r>
                        <a:rPr lang="en-US" sz="2999">
                          <a:solidFill>
                            <a:srgbClr val="FFFFFF"/>
                          </a:solidFill>
                          <a:latin typeface="Asap Bold"/>
                        </a:rPr>
                        <a:t>5</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c>
                  <a:txBody>
                    <a:bodyPr anchor="t" rtlCol="false"/>
                    <a:lstStyle/>
                    <a:p>
                      <a:pPr algn="l">
                        <a:lnSpc>
                          <a:spcPts val="3359"/>
                        </a:lnSpc>
                        <a:defRPr/>
                      </a:pPr>
                      <a:r>
                        <a:rPr lang="en-US" sz="2399">
                          <a:solidFill>
                            <a:srgbClr val="FFFFFF"/>
                          </a:solidFill>
                          <a:latin typeface="Muli"/>
                        </a:rPr>
                        <a:t>Project 3: Thiết kế ấn phẩm báo chí </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r>
              <a:tr h="1043177">
                <a:tc>
                  <a:txBody>
                    <a:bodyPr anchor="t" rtlCol="false"/>
                    <a:lstStyle/>
                    <a:p>
                      <a:pPr algn="ctr">
                        <a:lnSpc>
                          <a:spcPts val="4199"/>
                        </a:lnSpc>
                        <a:defRPr/>
                      </a:pPr>
                      <a:r>
                        <a:rPr lang="en-US" sz="2999">
                          <a:solidFill>
                            <a:srgbClr val="FFFFFF"/>
                          </a:solidFill>
                          <a:latin typeface="Asap Bold"/>
                        </a:rPr>
                        <a:t>6</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c>
                  <a:txBody>
                    <a:bodyPr anchor="t" rtlCol="false"/>
                    <a:lstStyle/>
                    <a:p>
                      <a:pPr algn="l">
                        <a:lnSpc>
                          <a:spcPts val="3359"/>
                        </a:lnSpc>
                        <a:defRPr/>
                      </a:pPr>
                      <a:r>
                        <a:rPr lang="en-US" sz="2399">
                          <a:solidFill>
                            <a:srgbClr val="FFFFFF"/>
                          </a:solidFill>
                          <a:latin typeface="Muli"/>
                        </a:rPr>
                        <a:t>Project 4: Nghệ thuật chữ</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r>
              <a:tr h="1043177">
                <a:tc>
                  <a:txBody>
                    <a:bodyPr anchor="t" rtlCol="false"/>
                    <a:lstStyle/>
                    <a:p>
                      <a:pPr algn="ctr">
                        <a:lnSpc>
                          <a:spcPts val="4199"/>
                        </a:lnSpc>
                        <a:defRPr/>
                      </a:pPr>
                      <a:r>
                        <a:rPr lang="en-US" sz="2999">
                          <a:solidFill>
                            <a:srgbClr val="FFFFFF"/>
                          </a:solidFill>
                          <a:latin typeface="Asap Bold"/>
                        </a:rPr>
                        <a:t>7</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c>
                  <a:txBody>
                    <a:bodyPr anchor="t" rtlCol="false"/>
                    <a:lstStyle/>
                    <a:p>
                      <a:pPr algn="l">
                        <a:lnSpc>
                          <a:spcPts val="3359"/>
                        </a:lnSpc>
                        <a:defRPr/>
                      </a:pPr>
                      <a:r>
                        <a:rPr lang="en-US" sz="2399">
                          <a:solidFill>
                            <a:srgbClr val="FFFFFF"/>
                          </a:solidFill>
                          <a:latin typeface="Muli"/>
                        </a:rPr>
                        <a:t>Project 5: Logo intro - Motion graphics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28575">
                      <a:solidFill>
                        <a:srgbClr val="D9D9D9"/>
                      </a:solidFill>
                      <a:prstDash val="solid"/>
                      <a:round/>
                      <a:headEnd type="none" w="med" len="med"/>
                      <a:tailEnd type="none" w="med" len="med"/>
                    </a:lnB>
                  </a:tcPr>
                </a:tc>
              </a:tr>
              <a:tr h="1028889">
                <a:tc>
                  <a:txBody>
                    <a:bodyPr anchor="t" rtlCol="false"/>
                    <a:lstStyle/>
                    <a:p>
                      <a:pPr algn="ctr">
                        <a:lnSpc>
                          <a:spcPts val="4199"/>
                        </a:lnSpc>
                        <a:defRPr/>
                      </a:pPr>
                      <a:r>
                        <a:rPr lang="en-US" sz="2999">
                          <a:solidFill>
                            <a:srgbClr val="FFFFFF"/>
                          </a:solidFill>
                          <a:latin typeface="Asap Bold"/>
                        </a:rPr>
                        <a:t>8</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0">
                      <a:solidFill>
                        <a:srgbClr val="CCCCCC"/>
                      </a:solidFill>
                      <a:prstDash val="solid"/>
                      <a:round/>
                      <a:headEnd type="none" w="med" len="med"/>
                      <a:tailEnd type="none" w="med" len="med"/>
                    </a:lnB>
                  </a:tcPr>
                </a:tc>
                <a:tc>
                  <a:txBody>
                    <a:bodyPr anchor="t" rtlCol="false"/>
                    <a:lstStyle/>
                    <a:p>
                      <a:pPr algn="l">
                        <a:lnSpc>
                          <a:spcPts val="3359"/>
                        </a:lnSpc>
                        <a:defRPr/>
                      </a:pPr>
                      <a:r>
                        <a:rPr lang="en-US" sz="2399">
                          <a:solidFill>
                            <a:srgbClr val="FFFFFF"/>
                          </a:solidFill>
                          <a:latin typeface="Muli"/>
                        </a:rPr>
                        <a:t>Project 6: Biên tập phim kỹ thuật số</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r h="1028889">
                <a:tc>
                  <a:txBody>
                    <a:bodyPr anchor="t" rtlCol="false"/>
                    <a:lstStyle/>
                    <a:p>
                      <a:pPr algn="ctr">
                        <a:lnSpc>
                          <a:spcPts val="4199"/>
                        </a:lnSpc>
                        <a:defRPr/>
                      </a:pPr>
                      <a:r>
                        <a:rPr lang="en-US" sz="2999">
                          <a:solidFill>
                            <a:srgbClr val="FFFFFF"/>
                          </a:solidFill>
                          <a:latin typeface="Asap Bold"/>
                        </a:rPr>
                        <a:t>9</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0">
                      <a:solidFill>
                        <a:srgbClr val="CCCCCC"/>
                      </a:solidFill>
                      <a:prstDash val="solid"/>
                      <a:round/>
                      <a:headEnd type="none" w="med" len="med"/>
                      <a:tailEnd type="none" w="med" len="med"/>
                    </a:lnB>
                  </a:tcPr>
                </a:tc>
                <a:tc>
                  <a:txBody>
                    <a:bodyPr anchor="t" rtlCol="false"/>
                    <a:lstStyle/>
                    <a:p>
                      <a:pPr algn="l">
                        <a:lnSpc>
                          <a:spcPts val="3359"/>
                        </a:lnSpc>
                        <a:defRPr/>
                      </a:pPr>
                      <a:r>
                        <a:rPr lang="en-US" sz="2399">
                          <a:solidFill>
                            <a:srgbClr val="FFFFFF"/>
                          </a:solidFill>
                          <a:latin typeface="Muli"/>
                        </a:rPr>
                        <a:t>Kỹ năng và phần mềm chính sử dụng</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28575">
                      <a:solidFill>
                        <a:srgbClr val="D9D9D9"/>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bl>
          </a:graphicData>
        </a:graphic>
      </p:graphicFrame>
      <p:sp>
        <p:nvSpPr>
          <p:cNvPr name="Freeform 3" id="3"/>
          <p:cNvSpPr/>
          <p:nvPr/>
        </p:nvSpPr>
        <p:spPr>
          <a:xfrm flipH="false" flipV="false" rot="0">
            <a:off x="0" y="2900736"/>
            <a:ext cx="7624698" cy="5371451"/>
          </a:xfrm>
          <a:custGeom>
            <a:avLst/>
            <a:gdLst/>
            <a:ahLst/>
            <a:cxnLst/>
            <a:rect r="r" b="b" t="t" l="l"/>
            <a:pathLst>
              <a:path h="5371451" w="7624698">
                <a:moveTo>
                  <a:pt x="0" y="0"/>
                </a:moveTo>
                <a:lnTo>
                  <a:pt x="7624698" y="0"/>
                </a:lnTo>
                <a:lnTo>
                  <a:pt x="7624698" y="5371451"/>
                </a:lnTo>
                <a:lnTo>
                  <a:pt x="0" y="5371451"/>
                </a:lnTo>
                <a:lnTo>
                  <a:pt x="0" y="0"/>
                </a:lnTo>
                <a:close/>
              </a:path>
            </a:pathLst>
          </a:custGeom>
          <a:blipFill>
            <a:blip r:embed="rId2"/>
            <a:stretch>
              <a:fillRect l="0" t="0" r="0" b="0"/>
            </a:stretch>
          </a:blipFill>
        </p:spPr>
      </p:sp>
      <p:sp>
        <p:nvSpPr>
          <p:cNvPr name="TextBox 4" id="4"/>
          <p:cNvSpPr txBox="true"/>
          <p:nvPr/>
        </p:nvSpPr>
        <p:spPr>
          <a:xfrm rot="0">
            <a:off x="1028700" y="1244718"/>
            <a:ext cx="6227941" cy="963930"/>
          </a:xfrm>
          <a:prstGeom prst="rect">
            <a:avLst/>
          </a:prstGeom>
        </p:spPr>
        <p:txBody>
          <a:bodyPr anchor="t" rtlCol="false" tIns="0" lIns="0" bIns="0" rIns="0">
            <a:spAutoFit/>
          </a:bodyPr>
          <a:lstStyle/>
          <a:p>
            <a:pPr algn="l" marL="0" indent="0" lvl="0">
              <a:lnSpc>
                <a:spcPts val="7410"/>
              </a:lnSpc>
            </a:pPr>
            <a:r>
              <a:rPr lang="en-US" sz="6500" spc="65">
                <a:solidFill>
                  <a:srgbClr val="FFFFFF"/>
                </a:solidFill>
                <a:latin typeface="Asap Bold"/>
              </a:rPr>
              <a:t>TỔNG QUAN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533843"/>
            <a:ext cx="6340740" cy="5829417"/>
            <a:chOff x="0" y="0"/>
            <a:chExt cx="8454320" cy="7772557"/>
          </a:xfrm>
        </p:grpSpPr>
        <p:sp>
          <p:nvSpPr>
            <p:cNvPr name="AutoShape 3" id="3"/>
            <p:cNvSpPr/>
            <p:nvPr/>
          </p:nvSpPr>
          <p:spPr>
            <a:xfrm>
              <a:off x="0" y="3104805"/>
              <a:ext cx="8454320" cy="0"/>
            </a:xfrm>
            <a:prstGeom prst="line">
              <a:avLst/>
            </a:prstGeom>
            <a:ln cap="flat" w="38100">
              <a:solidFill>
                <a:srgbClr val="000000"/>
              </a:solidFill>
              <a:prstDash val="solid"/>
              <a:headEnd type="none" len="sm" w="sm"/>
              <a:tailEnd type="none" len="sm" w="sm"/>
            </a:ln>
          </p:spPr>
        </p:sp>
        <p:sp>
          <p:nvSpPr>
            <p:cNvPr name="TextBox 4" id="4"/>
            <p:cNvSpPr txBox="true"/>
            <p:nvPr/>
          </p:nvSpPr>
          <p:spPr>
            <a:xfrm rot="0">
              <a:off x="0" y="19050"/>
              <a:ext cx="8454320" cy="2536190"/>
            </a:xfrm>
            <a:prstGeom prst="rect">
              <a:avLst/>
            </a:prstGeom>
          </p:spPr>
          <p:txBody>
            <a:bodyPr anchor="t" rtlCol="false" tIns="0" lIns="0" bIns="0" rIns="0">
              <a:spAutoFit/>
            </a:bodyPr>
            <a:lstStyle/>
            <a:p>
              <a:pPr algn="l">
                <a:lnSpc>
                  <a:spcPts val="7410"/>
                </a:lnSpc>
              </a:pPr>
              <a:r>
                <a:rPr lang="en-US" sz="6500" spc="65">
                  <a:solidFill>
                    <a:srgbClr val="000000"/>
                  </a:solidFill>
                  <a:latin typeface="Asap Bold"/>
                </a:rPr>
                <a:t>GIỚI THIỆU</a:t>
              </a:r>
            </a:p>
            <a:p>
              <a:pPr algn="l" marL="0" indent="0" lvl="0">
                <a:lnSpc>
                  <a:spcPts val="7410"/>
                </a:lnSpc>
              </a:pPr>
              <a:r>
                <a:rPr lang="en-US" sz="6500" spc="65">
                  <a:solidFill>
                    <a:srgbClr val="000000"/>
                  </a:solidFill>
                  <a:latin typeface="Asap Bold"/>
                </a:rPr>
                <a:t>BẢN THÂN</a:t>
              </a:r>
            </a:p>
          </p:txBody>
        </p:sp>
        <p:sp>
          <p:nvSpPr>
            <p:cNvPr name="TextBox 5" id="5"/>
            <p:cNvSpPr txBox="true"/>
            <p:nvPr/>
          </p:nvSpPr>
          <p:spPr>
            <a:xfrm rot="0">
              <a:off x="0" y="3676311"/>
              <a:ext cx="8454320" cy="4022513"/>
            </a:xfrm>
            <a:prstGeom prst="rect">
              <a:avLst/>
            </a:prstGeom>
          </p:spPr>
          <p:txBody>
            <a:bodyPr anchor="t" rtlCol="false" tIns="0" lIns="0" bIns="0" rIns="0">
              <a:spAutoFit/>
            </a:bodyPr>
            <a:lstStyle/>
            <a:p>
              <a:pPr algn="l">
                <a:lnSpc>
                  <a:spcPts val="4865"/>
                </a:lnSpc>
              </a:pPr>
              <a:r>
                <a:rPr lang="en-US" sz="3475">
                  <a:solidFill>
                    <a:srgbClr val="000000"/>
                  </a:solidFill>
                  <a:latin typeface="Asap"/>
                </a:rPr>
                <a:t>Là sinh viên năm 4 chuyên ngành truyền thông đa phương tiện tại trường Đại học công nghệ thông tin và truyền thông Việt Hàn</a:t>
              </a:r>
            </a:p>
          </p:txBody>
        </p:sp>
      </p:grpSp>
      <p:grpSp>
        <p:nvGrpSpPr>
          <p:cNvPr name="Group 6" id="6"/>
          <p:cNvGrpSpPr/>
          <p:nvPr/>
        </p:nvGrpSpPr>
        <p:grpSpPr>
          <a:xfrm rot="0">
            <a:off x="8316569" y="1028700"/>
            <a:ext cx="9971431" cy="7200900"/>
            <a:chOff x="0" y="0"/>
            <a:chExt cx="13295241" cy="9601200"/>
          </a:xfrm>
        </p:grpSpPr>
        <p:pic>
          <p:nvPicPr>
            <p:cNvPr name="Picture 7" id="7"/>
            <p:cNvPicPr>
              <a:picLocks noChangeAspect="true"/>
            </p:cNvPicPr>
            <p:nvPr/>
          </p:nvPicPr>
          <p:blipFill>
            <a:blip r:embed="rId2"/>
            <a:srcRect l="1275" t="0" r="1275" b="0"/>
            <a:stretch>
              <a:fillRect/>
            </a:stretch>
          </p:blipFill>
          <p:spPr>
            <a:xfrm flipH="false" flipV="false">
              <a:off x="0" y="0"/>
              <a:ext cx="13295241" cy="9601200"/>
            </a:xfrm>
            <a:prstGeom prst="rect">
              <a:avLst/>
            </a:prstGeom>
          </p:spPr>
        </p:pic>
      </p:grpSp>
      <p:grpSp>
        <p:nvGrpSpPr>
          <p:cNvPr name="Group 8" id="8"/>
          <p:cNvGrpSpPr/>
          <p:nvPr/>
        </p:nvGrpSpPr>
        <p:grpSpPr>
          <a:xfrm rot="0">
            <a:off x="0" y="9258300"/>
            <a:ext cx="18288000" cy="1028700"/>
            <a:chOff x="0" y="0"/>
            <a:chExt cx="4816593" cy="270933"/>
          </a:xfrm>
        </p:grpSpPr>
        <p:sp>
          <p:nvSpPr>
            <p:cNvPr name="Freeform 9" id="9"/>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solidFill>
              <a:srgbClr val="000000"/>
            </a:solidFill>
          </p:spPr>
        </p:sp>
        <p:sp>
          <p:nvSpPr>
            <p:cNvPr name="TextBox 10" id="10"/>
            <p:cNvSpPr txBox="true"/>
            <p:nvPr/>
          </p:nvSpPr>
          <p:spPr>
            <a:xfrm>
              <a:off x="0" y="-28575"/>
              <a:ext cx="4816593" cy="299508"/>
            </a:xfrm>
            <a:prstGeom prst="rect">
              <a:avLst/>
            </a:prstGeom>
          </p:spPr>
          <p:txBody>
            <a:bodyPr anchor="ctr" rtlCol="false" tIns="50800" lIns="50800" bIns="50800" rIns="50800"/>
            <a:lstStyle/>
            <a:p>
              <a:pPr algn="ctr">
                <a:lnSpc>
                  <a:spcPts val="2100"/>
                </a:lnSpc>
              </a:pPr>
            </a:p>
          </p:txBody>
        </p:sp>
      </p:grpSp>
      <p:sp>
        <p:nvSpPr>
          <p:cNvPr name="TextBox 11" id="11"/>
          <p:cNvSpPr txBox="true"/>
          <p:nvPr/>
        </p:nvSpPr>
        <p:spPr>
          <a:xfrm rot="0">
            <a:off x="14586855" y="9641586"/>
            <a:ext cx="2672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Nguyễn Việt Hoàng</a:t>
            </a:r>
          </a:p>
        </p:txBody>
      </p:sp>
      <p:sp>
        <p:nvSpPr>
          <p:cNvPr name="TextBox 12" id="12"/>
          <p:cNvSpPr txBox="true"/>
          <p:nvPr/>
        </p:nvSpPr>
        <p:spPr>
          <a:xfrm rot="0">
            <a:off x="1028700" y="9641586"/>
            <a:ext cx="4577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Thiết kế hồ sơ cá nhân - Portfolio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58300"/>
            <a:ext cx="18288000" cy="1028700"/>
            <a:chOff x="0" y="0"/>
            <a:chExt cx="4816593" cy="270933"/>
          </a:xfrm>
        </p:grpSpPr>
        <p:sp>
          <p:nvSpPr>
            <p:cNvPr name="Freeform 3" id="3"/>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solidFill>
              <a:srgbClr val="000000"/>
            </a:solidFill>
          </p:spPr>
        </p:sp>
        <p:sp>
          <p:nvSpPr>
            <p:cNvPr name="TextBox 4" id="4"/>
            <p:cNvSpPr txBox="true"/>
            <p:nvPr/>
          </p:nvSpPr>
          <p:spPr>
            <a:xfrm>
              <a:off x="0" y="-28575"/>
              <a:ext cx="4816593" cy="299508"/>
            </a:xfrm>
            <a:prstGeom prst="rect">
              <a:avLst/>
            </a:prstGeom>
          </p:spPr>
          <p:txBody>
            <a:bodyPr anchor="ctr" rtlCol="false" tIns="50800" lIns="50800" bIns="50800" rIns="50800"/>
            <a:lstStyle/>
            <a:p>
              <a:pPr algn="ctr">
                <a:lnSpc>
                  <a:spcPts val="2100"/>
                </a:lnSpc>
              </a:pPr>
            </a:p>
          </p:txBody>
        </p:sp>
      </p:grpSp>
      <p:sp>
        <p:nvSpPr>
          <p:cNvPr name="AutoShape 5" id="5"/>
          <p:cNvSpPr/>
          <p:nvPr/>
        </p:nvSpPr>
        <p:spPr>
          <a:xfrm>
            <a:off x="9144000" y="4246141"/>
            <a:ext cx="8115300" cy="0"/>
          </a:xfrm>
          <a:prstGeom prst="line">
            <a:avLst/>
          </a:prstGeom>
          <a:ln cap="flat" w="28575">
            <a:solidFill>
              <a:srgbClr val="000000"/>
            </a:solidFill>
            <a:prstDash val="solid"/>
            <a:headEnd type="none" len="sm" w="sm"/>
            <a:tailEnd type="none" len="sm" w="sm"/>
          </a:ln>
        </p:spPr>
      </p:sp>
      <p:sp>
        <p:nvSpPr>
          <p:cNvPr name="AutoShape 6" id="6"/>
          <p:cNvSpPr/>
          <p:nvPr/>
        </p:nvSpPr>
        <p:spPr>
          <a:xfrm>
            <a:off x="9144000" y="6690262"/>
            <a:ext cx="8115300" cy="0"/>
          </a:xfrm>
          <a:prstGeom prst="line">
            <a:avLst/>
          </a:prstGeom>
          <a:ln cap="flat" w="28575">
            <a:solidFill>
              <a:srgbClr val="000000"/>
            </a:solidFill>
            <a:prstDash val="solid"/>
            <a:headEnd type="none" len="sm" w="sm"/>
            <a:tailEnd type="none" len="sm" w="sm"/>
          </a:ln>
        </p:spPr>
      </p:sp>
      <p:sp>
        <p:nvSpPr>
          <p:cNvPr name="AutoShape 7" id="7"/>
          <p:cNvSpPr/>
          <p:nvPr/>
        </p:nvSpPr>
        <p:spPr>
          <a:xfrm>
            <a:off x="1028700" y="4231854"/>
            <a:ext cx="7770675" cy="0"/>
          </a:xfrm>
          <a:prstGeom prst="line">
            <a:avLst/>
          </a:prstGeom>
          <a:ln cap="flat" w="28575">
            <a:solidFill>
              <a:srgbClr val="000000"/>
            </a:solidFill>
            <a:prstDash val="solid"/>
            <a:headEnd type="none" len="sm" w="sm"/>
            <a:tailEnd type="none" len="sm" w="sm"/>
          </a:ln>
        </p:spPr>
      </p:sp>
      <p:sp>
        <p:nvSpPr>
          <p:cNvPr name="AutoShape 8" id="8"/>
          <p:cNvSpPr/>
          <p:nvPr/>
        </p:nvSpPr>
        <p:spPr>
          <a:xfrm>
            <a:off x="1028700" y="6704549"/>
            <a:ext cx="7770675" cy="0"/>
          </a:xfrm>
          <a:prstGeom prst="line">
            <a:avLst/>
          </a:prstGeom>
          <a:ln cap="flat" w="28575">
            <a:solidFill>
              <a:srgbClr val="000000"/>
            </a:solidFill>
            <a:prstDash val="solid"/>
            <a:headEnd type="none" len="sm" w="sm"/>
            <a:tailEnd type="none" len="sm" w="sm"/>
          </a:ln>
        </p:spPr>
      </p:sp>
      <p:sp>
        <p:nvSpPr>
          <p:cNvPr name="Freeform 9" id="9"/>
          <p:cNvSpPr/>
          <p:nvPr/>
        </p:nvSpPr>
        <p:spPr>
          <a:xfrm flipH="false" flipV="false" rot="0">
            <a:off x="5361807" y="2008979"/>
            <a:ext cx="2155746" cy="2126079"/>
          </a:xfrm>
          <a:custGeom>
            <a:avLst/>
            <a:gdLst/>
            <a:ahLst/>
            <a:cxnLst/>
            <a:rect r="r" b="b" t="t" l="l"/>
            <a:pathLst>
              <a:path h="2126079" w="2155746">
                <a:moveTo>
                  <a:pt x="0" y="0"/>
                </a:moveTo>
                <a:lnTo>
                  <a:pt x="2155746" y="0"/>
                </a:lnTo>
                <a:lnTo>
                  <a:pt x="2155746" y="2126080"/>
                </a:lnTo>
                <a:lnTo>
                  <a:pt x="0" y="2126080"/>
                </a:lnTo>
                <a:lnTo>
                  <a:pt x="0" y="0"/>
                </a:lnTo>
                <a:close/>
              </a:path>
            </a:pathLst>
          </a:custGeom>
          <a:blipFill>
            <a:blip r:embed="rId2"/>
            <a:stretch>
              <a:fillRect l="0" t="0" r="0" b="0"/>
            </a:stretch>
          </a:blipFill>
        </p:spPr>
      </p:sp>
      <p:sp>
        <p:nvSpPr>
          <p:cNvPr name="Freeform 10" id="10"/>
          <p:cNvSpPr/>
          <p:nvPr/>
        </p:nvSpPr>
        <p:spPr>
          <a:xfrm flipH="false" flipV="false" rot="0">
            <a:off x="5277273" y="4341391"/>
            <a:ext cx="2240280" cy="2229956"/>
          </a:xfrm>
          <a:custGeom>
            <a:avLst/>
            <a:gdLst/>
            <a:ahLst/>
            <a:cxnLst/>
            <a:rect r="r" b="b" t="t" l="l"/>
            <a:pathLst>
              <a:path h="2229956" w="2240280">
                <a:moveTo>
                  <a:pt x="0" y="0"/>
                </a:moveTo>
                <a:lnTo>
                  <a:pt x="2240280" y="0"/>
                </a:lnTo>
                <a:lnTo>
                  <a:pt x="2240280" y="2229956"/>
                </a:lnTo>
                <a:lnTo>
                  <a:pt x="0" y="2229956"/>
                </a:lnTo>
                <a:lnTo>
                  <a:pt x="0" y="0"/>
                </a:lnTo>
                <a:close/>
              </a:path>
            </a:pathLst>
          </a:custGeom>
          <a:blipFill>
            <a:blip r:embed="rId3"/>
            <a:stretch>
              <a:fillRect l="0" t="0" r="0" b="0"/>
            </a:stretch>
          </a:blipFill>
        </p:spPr>
      </p:sp>
      <p:sp>
        <p:nvSpPr>
          <p:cNvPr name="Freeform 11" id="11"/>
          <p:cNvSpPr/>
          <p:nvPr/>
        </p:nvSpPr>
        <p:spPr>
          <a:xfrm flipH="false" flipV="false" rot="0">
            <a:off x="5277273" y="6873084"/>
            <a:ext cx="2220688" cy="2230968"/>
          </a:xfrm>
          <a:custGeom>
            <a:avLst/>
            <a:gdLst/>
            <a:ahLst/>
            <a:cxnLst/>
            <a:rect r="r" b="b" t="t" l="l"/>
            <a:pathLst>
              <a:path h="2230968" w="2220688">
                <a:moveTo>
                  <a:pt x="0" y="0"/>
                </a:moveTo>
                <a:lnTo>
                  <a:pt x="2220687" y="0"/>
                </a:lnTo>
                <a:lnTo>
                  <a:pt x="2220687" y="2230969"/>
                </a:lnTo>
                <a:lnTo>
                  <a:pt x="0" y="2230969"/>
                </a:lnTo>
                <a:lnTo>
                  <a:pt x="0" y="0"/>
                </a:lnTo>
                <a:close/>
              </a:path>
            </a:pathLst>
          </a:custGeom>
          <a:blipFill>
            <a:blip r:embed="rId4"/>
            <a:stretch>
              <a:fillRect l="0" t="0" r="0" b="0"/>
            </a:stretch>
          </a:blipFill>
        </p:spPr>
      </p:sp>
      <p:sp>
        <p:nvSpPr>
          <p:cNvPr name="Freeform 12" id="12"/>
          <p:cNvSpPr/>
          <p:nvPr/>
        </p:nvSpPr>
        <p:spPr>
          <a:xfrm flipH="false" flipV="false" rot="0">
            <a:off x="13980750" y="1882136"/>
            <a:ext cx="2269673" cy="2252923"/>
          </a:xfrm>
          <a:custGeom>
            <a:avLst/>
            <a:gdLst/>
            <a:ahLst/>
            <a:cxnLst/>
            <a:rect r="r" b="b" t="t" l="l"/>
            <a:pathLst>
              <a:path h="2252923" w="2269673">
                <a:moveTo>
                  <a:pt x="0" y="0"/>
                </a:moveTo>
                <a:lnTo>
                  <a:pt x="2269673" y="0"/>
                </a:lnTo>
                <a:lnTo>
                  <a:pt x="2269673" y="2252923"/>
                </a:lnTo>
                <a:lnTo>
                  <a:pt x="0" y="2252923"/>
                </a:lnTo>
                <a:lnTo>
                  <a:pt x="0" y="0"/>
                </a:lnTo>
                <a:close/>
              </a:path>
            </a:pathLst>
          </a:custGeom>
          <a:blipFill>
            <a:blip r:embed="rId5"/>
            <a:stretch>
              <a:fillRect l="0" t="0" r="0" b="0"/>
            </a:stretch>
          </a:blipFill>
        </p:spPr>
      </p:sp>
      <p:sp>
        <p:nvSpPr>
          <p:cNvPr name="Freeform 13" id="13"/>
          <p:cNvSpPr/>
          <p:nvPr/>
        </p:nvSpPr>
        <p:spPr>
          <a:xfrm flipH="false" flipV="false" rot="0">
            <a:off x="13998197" y="4377200"/>
            <a:ext cx="2259931" cy="2194147"/>
          </a:xfrm>
          <a:custGeom>
            <a:avLst/>
            <a:gdLst/>
            <a:ahLst/>
            <a:cxnLst/>
            <a:rect r="r" b="b" t="t" l="l"/>
            <a:pathLst>
              <a:path h="2194147" w="2259931">
                <a:moveTo>
                  <a:pt x="0" y="0"/>
                </a:moveTo>
                <a:lnTo>
                  <a:pt x="2259931" y="0"/>
                </a:lnTo>
                <a:lnTo>
                  <a:pt x="2259931" y="2194147"/>
                </a:lnTo>
                <a:lnTo>
                  <a:pt x="0" y="2194147"/>
                </a:lnTo>
                <a:lnTo>
                  <a:pt x="0" y="0"/>
                </a:lnTo>
                <a:close/>
              </a:path>
            </a:pathLst>
          </a:custGeom>
          <a:blipFill>
            <a:blip r:embed="rId6"/>
            <a:stretch>
              <a:fillRect l="0" t="-562" r="0" b="-562"/>
            </a:stretch>
          </a:blipFill>
        </p:spPr>
      </p:sp>
      <p:sp>
        <p:nvSpPr>
          <p:cNvPr name="Freeform 14" id="14"/>
          <p:cNvSpPr/>
          <p:nvPr/>
        </p:nvSpPr>
        <p:spPr>
          <a:xfrm flipH="false" flipV="false" rot="0">
            <a:off x="13978033" y="6818849"/>
            <a:ext cx="2323064" cy="2314523"/>
          </a:xfrm>
          <a:custGeom>
            <a:avLst/>
            <a:gdLst/>
            <a:ahLst/>
            <a:cxnLst/>
            <a:rect r="r" b="b" t="t" l="l"/>
            <a:pathLst>
              <a:path h="2314523" w="2323064">
                <a:moveTo>
                  <a:pt x="0" y="0"/>
                </a:moveTo>
                <a:lnTo>
                  <a:pt x="2323064" y="0"/>
                </a:lnTo>
                <a:lnTo>
                  <a:pt x="2323064" y="2314523"/>
                </a:lnTo>
                <a:lnTo>
                  <a:pt x="0" y="2314523"/>
                </a:lnTo>
                <a:lnTo>
                  <a:pt x="0" y="0"/>
                </a:lnTo>
                <a:close/>
              </a:path>
            </a:pathLst>
          </a:custGeom>
          <a:blipFill>
            <a:blip r:embed="rId7"/>
            <a:stretch>
              <a:fillRect l="0" t="0" r="0" b="0"/>
            </a:stretch>
          </a:blipFill>
        </p:spPr>
      </p:sp>
      <p:sp>
        <p:nvSpPr>
          <p:cNvPr name="TextBox 15" id="15"/>
          <p:cNvSpPr txBox="true"/>
          <p:nvPr/>
        </p:nvSpPr>
        <p:spPr>
          <a:xfrm rot="0">
            <a:off x="1028700" y="937707"/>
            <a:ext cx="8442655" cy="1071245"/>
          </a:xfrm>
          <a:prstGeom prst="rect">
            <a:avLst/>
          </a:prstGeom>
        </p:spPr>
        <p:txBody>
          <a:bodyPr anchor="t" rtlCol="false" tIns="0" lIns="0" bIns="0" rIns="0">
            <a:spAutoFit/>
          </a:bodyPr>
          <a:lstStyle/>
          <a:p>
            <a:pPr algn="l" marL="0" indent="0" lvl="0">
              <a:lnSpc>
                <a:spcPts val="8515"/>
              </a:lnSpc>
            </a:pPr>
            <a:r>
              <a:rPr lang="en-US" sz="6500" spc="65">
                <a:solidFill>
                  <a:srgbClr val="000000"/>
                </a:solidFill>
                <a:latin typeface="Asap Bold"/>
              </a:rPr>
              <a:t>SƠ LƯỢC SẢN PHẨM</a:t>
            </a:r>
          </a:p>
        </p:txBody>
      </p:sp>
      <p:sp>
        <p:nvSpPr>
          <p:cNvPr name="TextBox 16" id="16"/>
          <p:cNvSpPr txBox="true"/>
          <p:nvPr/>
        </p:nvSpPr>
        <p:spPr>
          <a:xfrm rot="0">
            <a:off x="9144000" y="2018477"/>
            <a:ext cx="4057650" cy="504825"/>
          </a:xfrm>
          <a:prstGeom prst="rect">
            <a:avLst/>
          </a:prstGeom>
        </p:spPr>
        <p:txBody>
          <a:bodyPr anchor="t" rtlCol="false" tIns="0" lIns="0" bIns="0" rIns="0">
            <a:spAutoFit/>
          </a:bodyPr>
          <a:lstStyle/>
          <a:p>
            <a:pPr algn="l" marL="0" indent="0" lvl="0">
              <a:lnSpc>
                <a:spcPts val="4079"/>
              </a:lnSpc>
              <a:spcBef>
                <a:spcPct val="0"/>
              </a:spcBef>
            </a:pPr>
            <a:r>
              <a:rPr lang="en-US" sz="3399">
                <a:solidFill>
                  <a:srgbClr val="000000"/>
                </a:solidFill>
                <a:latin typeface="Muli Bold"/>
              </a:rPr>
              <a:t>Project 2:</a:t>
            </a:r>
          </a:p>
        </p:txBody>
      </p:sp>
      <p:sp>
        <p:nvSpPr>
          <p:cNvPr name="TextBox 17" id="17"/>
          <p:cNvSpPr txBox="true"/>
          <p:nvPr/>
        </p:nvSpPr>
        <p:spPr>
          <a:xfrm rot="0">
            <a:off x="9144000" y="2707559"/>
            <a:ext cx="4057650" cy="694563"/>
          </a:xfrm>
          <a:prstGeom prst="rect">
            <a:avLst/>
          </a:prstGeom>
        </p:spPr>
        <p:txBody>
          <a:bodyPr anchor="t" rtlCol="false" tIns="0" lIns="0" bIns="0" rIns="0">
            <a:spAutoFit/>
          </a:bodyPr>
          <a:lstStyle/>
          <a:p>
            <a:pPr algn="l">
              <a:lnSpc>
                <a:spcPts val="2736"/>
              </a:lnSpc>
            </a:pPr>
            <a:r>
              <a:rPr lang="en-US" sz="2400" spc="24">
                <a:solidFill>
                  <a:srgbClr val="000000"/>
                </a:solidFill>
                <a:latin typeface="Muli"/>
              </a:rPr>
              <a:t>Giải thích ngắn gọn giải pháp được đề xuất đầu tiên.</a:t>
            </a:r>
          </a:p>
        </p:txBody>
      </p:sp>
      <p:sp>
        <p:nvSpPr>
          <p:cNvPr name="TextBox 18" id="18"/>
          <p:cNvSpPr txBox="true"/>
          <p:nvPr/>
        </p:nvSpPr>
        <p:spPr>
          <a:xfrm rot="0">
            <a:off x="9144000" y="4351988"/>
            <a:ext cx="4057650" cy="504825"/>
          </a:xfrm>
          <a:prstGeom prst="rect">
            <a:avLst/>
          </a:prstGeom>
        </p:spPr>
        <p:txBody>
          <a:bodyPr anchor="t" rtlCol="false" tIns="0" lIns="0" bIns="0" rIns="0">
            <a:spAutoFit/>
          </a:bodyPr>
          <a:lstStyle/>
          <a:p>
            <a:pPr algn="l" marL="0" indent="0" lvl="0">
              <a:lnSpc>
                <a:spcPts val="4079"/>
              </a:lnSpc>
              <a:spcBef>
                <a:spcPct val="0"/>
              </a:spcBef>
            </a:pPr>
            <a:r>
              <a:rPr lang="en-US" sz="3399">
                <a:solidFill>
                  <a:srgbClr val="000000"/>
                </a:solidFill>
                <a:latin typeface="Muli Bold"/>
              </a:rPr>
              <a:t>Project 4:</a:t>
            </a:r>
          </a:p>
        </p:txBody>
      </p:sp>
      <p:sp>
        <p:nvSpPr>
          <p:cNvPr name="TextBox 19" id="19"/>
          <p:cNvSpPr txBox="true"/>
          <p:nvPr/>
        </p:nvSpPr>
        <p:spPr>
          <a:xfrm rot="0">
            <a:off x="9144000" y="5041070"/>
            <a:ext cx="4057650" cy="694563"/>
          </a:xfrm>
          <a:prstGeom prst="rect">
            <a:avLst/>
          </a:prstGeom>
        </p:spPr>
        <p:txBody>
          <a:bodyPr anchor="t" rtlCol="false" tIns="0" lIns="0" bIns="0" rIns="0">
            <a:spAutoFit/>
          </a:bodyPr>
          <a:lstStyle/>
          <a:p>
            <a:pPr algn="l">
              <a:lnSpc>
                <a:spcPts val="2736"/>
              </a:lnSpc>
            </a:pPr>
            <a:r>
              <a:rPr lang="en-US" sz="2400" spc="24">
                <a:solidFill>
                  <a:srgbClr val="000000"/>
                </a:solidFill>
                <a:latin typeface="Muli"/>
              </a:rPr>
              <a:t>Giải thích ngắn gọn giải pháp được đề xuất thứ hai.</a:t>
            </a:r>
          </a:p>
        </p:txBody>
      </p:sp>
      <p:sp>
        <p:nvSpPr>
          <p:cNvPr name="TextBox 20" id="20"/>
          <p:cNvSpPr txBox="true"/>
          <p:nvPr/>
        </p:nvSpPr>
        <p:spPr>
          <a:xfrm rot="0">
            <a:off x="9144000" y="6816630"/>
            <a:ext cx="4057650" cy="504825"/>
          </a:xfrm>
          <a:prstGeom prst="rect">
            <a:avLst/>
          </a:prstGeom>
        </p:spPr>
        <p:txBody>
          <a:bodyPr anchor="t" rtlCol="false" tIns="0" lIns="0" bIns="0" rIns="0">
            <a:spAutoFit/>
          </a:bodyPr>
          <a:lstStyle/>
          <a:p>
            <a:pPr algn="l" marL="0" indent="0" lvl="0">
              <a:lnSpc>
                <a:spcPts val="4079"/>
              </a:lnSpc>
              <a:spcBef>
                <a:spcPct val="0"/>
              </a:spcBef>
            </a:pPr>
            <a:r>
              <a:rPr lang="en-US" sz="3399">
                <a:solidFill>
                  <a:srgbClr val="000000"/>
                </a:solidFill>
                <a:latin typeface="Muli Bold"/>
              </a:rPr>
              <a:t>Project 6</a:t>
            </a:r>
          </a:p>
        </p:txBody>
      </p:sp>
      <p:sp>
        <p:nvSpPr>
          <p:cNvPr name="TextBox 21" id="21"/>
          <p:cNvSpPr txBox="true"/>
          <p:nvPr/>
        </p:nvSpPr>
        <p:spPr>
          <a:xfrm rot="0">
            <a:off x="9144000" y="7505712"/>
            <a:ext cx="4057650" cy="694563"/>
          </a:xfrm>
          <a:prstGeom prst="rect">
            <a:avLst/>
          </a:prstGeom>
        </p:spPr>
        <p:txBody>
          <a:bodyPr anchor="t" rtlCol="false" tIns="0" lIns="0" bIns="0" rIns="0">
            <a:spAutoFit/>
          </a:bodyPr>
          <a:lstStyle/>
          <a:p>
            <a:pPr algn="l">
              <a:lnSpc>
                <a:spcPts val="2736"/>
              </a:lnSpc>
            </a:pPr>
            <a:r>
              <a:rPr lang="en-US" sz="2400" spc="24">
                <a:solidFill>
                  <a:srgbClr val="000000"/>
                </a:solidFill>
                <a:latin typeface="Muli"/>
              </a:rPr>
              <a:t>Giải thích ngắn gọn giải pháp được đề xuất thứ ba.</a:t>
            </a:r>
          </a:p>
        </p:txBody>
      </p:sp>
      <p:sp>
        <p:nvSpPr>
          <p:cNvPr name="TextBox 22" id="22"/>
          <p:cNvSpPr txBox="true"/>
          <p:nvPr/>
        </p:nvSpPr>
        <p:spPr>
          <a:xfrm rot="0">
            <a:off x="14586855" y="9641586"/>
            <a:ext cx="2672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Nguyễn Việt Hoàng</a:t>
            </a:r>
          </a:p>
        </p:txBody>
      </p:sp>
      <p:sp>
        <p:nvSpPr>
          <p:cNvPr name="TextBox 23" id="23"/>
          <p:cNvSpPr txBox="true"/>
          <p:nvPr/>
        </p:nvSpPr>
        <p:spPr>
          <a:xfrm rot="0">
            <a:off x="1028700" y="2018504"/>
            <a:ext cx="3885338" cy="504825"/>
          </a:xfrm>
          <a:prstGeom prst="rect">
            <a:avLst/>
          </a:prstGeom>
        </p:spPr>
        <p:txBody>
          <a:bodyPr anchor="t" rtlCol="false" tIns="0" lIns="0" bIns="0" rIns="0">
            <a:spAutoFit/>
          </a:bodyPr>
          <a:lstStyle/>
          <a:p>
            <a:pPr algn="l" marL="0" indent="0" lvl="0">
              <a:lnSpc>
                <a:spcPts val="4079"/>
              </a:lnSpc>
              <a:spcBef>
                <a:spcPct val="0"/>
              </a:spcBef>
            </a:pPr>
            <a:r>
              <a:rPr lang="en-US" sz="3399">
                <a:solidFill>
                  <a:srgbClr val="000000"/>
                </a:solidFill>
                <a:latin typeface="Muli Bold"/>
              </a:rPr>
              <a:t>Project 1:</a:t>
            </a:r>
          </a:p>
        </p:txBody>
      </p:sp>
      <p:sp>
        <p:nvSpPr>
          <p:cNvPr name="TextBox 24" id="24"/>
          <p:cNvSpPr txBox="true"/>
          <p:nvPr/>
        </p:nvSpPr>
        <p:spPr>
          <a:xfrm rot="0">
            <a:off x="1028700" y="2707586"/>
            <a:ext cx="3885338" cy="1037463"/>
          </a:xfrm>
          <a:prstGeom prst="rect">
            <a:avLst/>
          </a:prstGeom>
        </p:spPr>
        <p:txBody>
          <a:bodyPr anchor="t" rtlCol="false" tIns="0" lIns="0" bIns="0" rIns="0">
            <a:spAutoFit/>
          </a:bodyPr>
          <a:lstStyle/>
          <a:p>
            <a:pPr algn="l">
              <a:lnSpc>
                <a:spcPts val="2736"/>
              </a:lnSpc>
            </a:pPr>
            <a:r>
              <a:rPr lang="en-US" sz="2400" spc="24">
                <a:solidFill>
                  <a:srgbClr val="000000"/>
                </a:solidFill>
                <a:latin typeface="Muli"/>
              </a:rPr>
              <a:t>Giải thích ngắn gọn giải pháp được đề xuất đầu tiên.</a:t>
            </a:r>
          </a:p>
        </p:txBody>
      </p:sp>
      <p:sp>
        <p:nvSpPr>
          <p:cNvPr name="TextBox 25" id="25"/>
          <p:cNvSpPr txBox="true"/>
          <p:nvPr/>
        </p:nvSpPr>
        <p:spPr>
          <a:xfrm rot="0">
            <a:off x="1028700" y="4352015"/>
            <a:ext cx="4221328" cy="504825"/>
          </a:xfrm>
          <a:prstGeom prst="rect">
            <a:avLst/>
          </a:prstGeom>
        </p:spPr>
        <p:txBody>
          <a:bodyPr anchor="t" rtlCol="false" tIns="0" lIns="0" bIns="0" rIns="0">
            <a:spAutoFit/>
          </a:bodyPr>
          <a:lstStyle/>
          <a:p>
            <a:pPr algn="l" marL="0" indent="0" lvl="0">
              <a:lnSpc>
                <a:spcPts val="4079"/>
              </a:lnSpc>
              <a:spcBef>
                <a:spcPct val="0"/>
              </a:spcBef>
            </a:pPr>
            <a:r>
              <a:rPr lang="en-US" sz="3399">
                <a:solidFill>
                  <a:srgbClr val="000000"/>
                </a:solidFill>
                <a:latin typeface="Muli Bold"/>
              </a:rPr>
              <a:t>Project 3:</a:t>
            </a:r>
          </a:p>
        </p:txBody>
      </p:sp>
      <p:sp>
        <p:nvSpPr>
          <p:cNvPr name="TextBox 26" id="26"/>
          <p:cNvSpPr txBox="true"/>
          <p:nvPr/>
        </p:nvSpPr>
        <p:spPr>
          <a:xfrm rot="0">
            <a:off x="1028700" y="5041097"/>
            <a:ext cx="4221328" cy="694563"/>
          </a:xfrm>
          <a:prstGeom prst="rect">
            <a:avLst/>
          </a:prstGeom>
        </p:spPr>
        <p:txBody>
          <a:bodyPr anchor="t" rtlCol="false" tIns="0" lIns="0" bIns="0" rIns="0">
            <a:spAutoFit/>
          </a:bodyPr>
          <a:lstStyle/>
          <a:p>
            <a:pPr algn="l">
              <a:lnSpc>
                <a:spcPts val="2736"/>
              </a:lnSpc>
            </a:pPr>
            <a:r>
              <a:rPr lang="en-US" sz="2400" spc="24">
                <a:solidFill>
                  <a:srgbClr val="000000"/>
                </a:solidFill>
                <a:latin typeface="Muli"/>
              </a:rPr>
              <a:t>Giải thích ngắn gọn giải pháp được đề xuất thứ hai.</a:t>
            </a:r>
          </a:p>
        </p:txBody>
      </p:sp>
      <p:sp>
        <p:nvSpPr>
          <p:cNvPr name="TextBox 27" id="27"/>
          <p:cNvSpPr txBox="true"/>
          <p:nvPr/>
        </p:nvSpPr>
        <p:spPr>
          <a:xfrm rot="0">
            <a:off x="1028700" y="6816657"/>
            <a:ext cx="4221328" cy="504825"/>
          </a:xfrm>
          <a:prstGeom prst="rect">
            <a:avLst/>
          </a:prstGeom>
        </p:spPr>
        <p:txBody>
          <a:bodyPr anchor="t" rtlCol="false" tIns="0" lIns="0" bIns="0" rIns="0">
            <a:spAutoFit/>
          </a:bodyPr>
          <a:lstStyle/>
          <a:p>
            <a:pPr algn="l" marL="0" indent="0" lvl="0">
              <a:lnSpc>
                <a:spcPts val="4079"/>
              </a:lnSpc>
              <a:spcBef>
                <a:spcPct val="0"/>
              </a:spcBef>
            </a:pPr>
            <a:r>
              <a:rPr lang="en-US" sz="3399">
                <a:solidFill>
                  <a:srgbClr val="000000"/>
                </a:solidFill>
                <a:latin typeface="Muli Bold"/>
              </a:rPr>
              <a:t>Project 5</a:t>
            </a:r>
          </a:p>
        </p:txBody>
      </p:sp>
      <p:sp>
        <p:nvSpPr>
          <p:cNvPr name="TextBox 28" id="28"/>
          <p:cNvSpPr txBox="true"/>
          <p:nvPr/>
        </p:nvSpPr>
        <p:spPr>
          <a:xfrm rot="0">
            <a:off x="1028700" y="7505739"/>
            <a:ext cx="4221328" cy="694563"/>
          </a:xfrm>
          <a:prstGeom prst="rect">
            <a:avLst/>
          </a:prstGeom>
        </p:spPr>
        <p:txBody>
          <a:bodyPr anchor="t" rtlCol="false" tIns="0" lIns="0" bIns="0" rIns="0">
            <a:spAutoFit/>
          </a:bodyPr>
          <a:lstStyle/>
          <a:p>
            <a:pPr algn="l">
              <a:lnSpc>
                <a:spcPts val="2736"/>
              </a:lnSpc>
            </a:pPr>
            <a:r>
              <a:rPr lang="en-US" sz="2400" spc="24">
                <a:solidFill>
                  <a:srgbClr val="000000"/>
                </a:solidFill>
                <a:latin typeface="Muli"/>
              </a:rPr>
              <a:t>Giải thích ngắn gọn giải pháp được đề xuất thứ ba.</a:t>
            </a:r>
          </a:p>
        </p:txBody>
      </p:sp>
      <p:sp>
        <p:nvSpPr>
          <p:cNvPr name="TextBox 29" id="29"/>
          <p:cNvSpPr txBox="true"/>
          <p:nvPr/>
        </p:nvSpPr>
        <p:spPr>
          <a:xfrm rot="0">
            <a:off x="1028700" y="9641586"/>
            <a:ext cx="4577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Thiết kế hồ sơ cá nhân - Portfolio</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58300"/>
            <a:ext cx="18288000" cy="1028700"/>
            <a:chOff x="0" y="0"/>
            <a:chExt cx="4816593" cy="270933"/>
          </a:xfrm>
        </p:grpSpPr>
        <p:sp>
          <p:nvSpPr>
            <p:cNvPr name="Freeform 3" id="3"/>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solidFill>
              <a:srgbClr val="000000"/>
            </a:solidFill>
          </p:spPr>
        </p:sp>
        <p:sp>
          <p:nvSpPr>
            <p:cNvPr name="TextBox 4" id="4"/>
            <p:cNvSpPr txBox="true"/>
            <p:nvPr/>
          </p:nvSpPr>
          <p:spPr>
            <a:xfrm>
              <a:off x="0" y="-28575"/>
              <a:ext cx="4816593" cy="299508"/>
            </a:xfrm>
            <a:prstGeom prst="rect">
              <a:avLst/>
            </a:prstGeom>
          </p:spPr>
          <p:txBody>
            <a:bodyPr anchor="ctr" rtlCol="false" tIns="50800" lIns="50800" bIns="50800" rIns="50800"/>
            <a:lstStyle/>
            <a:p>
              <a:pPr algn="ctr">
                <a:lnSpc>
                  <a:spcPts val="2100"/>
                </a:lnSpc>
              </a:pPr>
            </a:p>
          </p:txBody>
        </p:sp>
      </p:grpSp>
      <p:grpSp>
        <p:nvGrpSpPr>
          <p:cNvPr name="Group 5" id="5"/>
          <p:cNvGrpSpPr/>
          <p:nvPr/>
        </p:nvGrpSpPr>
        <p:grpSpPr>
          <a:xfrm rot="0">
            <a:off x="1028700" y="1645406"/>
            <a:ext cx="6340740" cy="4231002"/>
            <a:chOff x="0" y="0"/>
            <a:chExt cx="8454320" cy="5641336"/>
          </a:xfrm>
        </p:grpSpPr>
        <p:sp>
          <p:nvSpPr>
            <p:cNvPr name="TextBox 6" id="6"/>
            <p:cNvSpPr txBox="true"/>
            <p:nvPr/>
          </p:nvSpPr>
          <p:spPr>
            <a:xfrm rot="0">
              <a:off x="0" y="19050"/>
              <a:ext cx="8454320" cy="2536190"/>
            </a:xfrm>
            <a:prstGeom prst="rect">
              <a:avLst/>
            </a:prstGeom>
          </p:spPr>
          <p:txBody>
            <a:bodyPr anchor="t" rtlCol="false" tIns="0" lIns="0" bIns="0" rIns="0">
              <a:spAutoFit/>
            </a:bodyPr>
            <a:lstStyle/>
            <a:p>
              <a:pPr algn="l" marL="0" indent="0" lvl="0">
                <a:lnSpc>
                  <a:spcPts val="7410"/>
                </a:lnSpc>
              </a:pPr>
              <a:r>
                <a:rPr lang="en-US" sz="6500" spc="65">
                  <a:solidFill>
                    <a:srgbClr val="000000"/>
                  </a:solidFill>
                  <a:latin typeface="Asap Bold"/>
                </a:rPr>
                <a:t>CHỤP ẢNH QUAY PHIM</a:t>
              </a:r>
            </a:p>
          </p:txBody>
        </p:sp>
        <p:sp>
          <p:nvSpPr>
            <p:cNvPr name="AutoShape 7" id="7"/>
            <p:cNvSpPr/>
            <p:nvPr/>
          </p:nvSpPr>
          <p:spPr>
            <a:xfrm>
              <a:off x="0" y="3157955"/>
              <a:ext cx="8454320" cy="0"/>
            </a:xfrm>
            <a:prstGeom prst="line">
              <a:avLst/>
            </a:prstGeom>
            <a:ln cap="flat" w="38100">
              <a:solidFill>
                <a:srgbClr val="000000"/>
              </a:solidFill>
              <a:prstDash val="solid"/>
              <a:headEnd type="none" len="sm" w="sm"/>
              <a:tailEnd type="none" len="sm" w="sm"/>
            </a:ln>
          </p:spPr>
        </p:sp>
        <p:sp>
          <p:nvSpPr>
            <p:cNvPr name="TextBox 8" id="8"/>
            <p:cNvSpPr txBox="true"/>
            <p:nvPr/>
          </p:nvSpPr>
          <p:spPr>
            <a:xfrm rot="0">
              <a:off x="0" y="3688180"/>
              <a:ext cx="8454320" cy="1953048"/>
            </a:xfrm>
            <a:prstGeom prst="rect">
              <a:avLst/>
            </a:prstGeom>
          </p:spPr>
          <p:txBody>
            <a:bodyPr anchor="t" rtlCol="false" tIns="0" lIns="0" bIns="0" rIns="0">
              <a:spAutoFit/>
            </a:bodyPr>
            <a:lstStyle/>
            <a:p>
              <a:pPr algn="l">
                <a:lnSpc>
                  <a:spcPts val="3920"/>
                </a:lnSpc>
              </a:pPr>
              <a:r>
                <a:rPr lang="en-US" sz="2800">
                  <a:solidFill>
                    <a:srgbClr val="000000"/>
                  </a:solidFill>
                  <a:latin typeface="Asap"/>
                </a:rPr>
                <a:t>Những bước ảnh chụp máy đầu tay qua cách setting camera và kỹ thuật được học tại trường</a:t>
              </a:r>
            </a:p>
          </p:txBody>
        </p:sp>
      </p:grpSp>
      <p:sp>
        <p:nvSpPr>
          <p:cNvPr name="Freeform 9" id="9"/>
          <p:cNvSpPr/>
          <p:nvPr/>
        </p:nvSpPr>
        <p:spPr>
          <a:xfrm flipH="false" flipV="false" rot="0">
            <a:off x="7595470" y="217727"/>
            <a:ext cx="5904665" cy="4959030"/>
          </a:xfrm>
          <a:custGeom>
            <a:avLst/>
            <a:gdLst/>
            <a:ahLst/>
            <a:cxnLst/>
            <a:rect r="r" b="b" t="t" l="l"/>
            <a:pathLst>
              <a:path h="4959030" w="5904665">
                <a:moveTo>
                  <a:pt x="0" y="0"/>
                </a:moveTo>
                <a:lnTo>
                  <a:pt x="5904665" y="0"/>
                </a:lnTo>
                <a:lnTo>
                  <a:pt x="5904665" y="4959030"/>
                </a:lnTo>
                <a:lnTo>
                  <a:pt x="0" y="4959030"/>
                </a:lnTo>
                <a:lnTo>
                  <a:pt x="0" y="0"/>
                </a:lnTo>
                <a:close/>
              </a:path>
            </a:pathLst>
          </a:custGeom>
          <a:blipFill>
            <a:blip r:embed="rId2"/>
            <a:stretch>
              <a:fillRect l="0" t="-3082" r="0" b="0"/>
            </a:stretch>
          </a:blipFill>
        </p:spPr>
      </p:sp>
      <p:sp>
        <p:nvSpPr>
          <p:cNvPr name="Freeform 10" id="10"/>
          <p:cNvSpPr/>
          <p:nvPr/>
        </p:nvSpPr>
        <p:spPr>
          <a:xfrm flipH="false" flipV="false" rot="0">
            <a:off x="7369440" y="5176757"/>
            <a:ext cx="6711682" cy="3639126"/>
          </a:xfrm>
          <a:custGeom>
            <a:avLst/>
            <a:gdLst/>
            <a:ahLst/>
            <a:cxnLst/>
            <a:rect r="r" b="b" t="t" l="l"/>
            <a:pathLst>
              <a:path h="3639126" w="6711682">
                <a:moveTo>
                  <a:pt x="0" y="0"/>
                </a:moveTo>
                <a:lnTo>
                  <a:pt x="6711682" y="0"/>
                </a:lnTo>
                <a:lnTo>
                  <a:pt x="6711682" y="3639126"/>
                </a:lnTo>
                <a:lnTo>
                  <a:pt x="0" y="3639126"/>
                </a:lnTo>
                <a:lnTo>
                  <a:pt x="0" y="0"/>
                </a:lnTo>
                <a:close/>
              </a:path>
            </a:pathLst>
          </a:custGeom>
          <a:blipFill>
            <a:blip r:embed="rId3"/>
            <a:stretch>
              <a:fillRect l="0" t="0" r="0" b="0"/>
            </a:stretch>
          </a:blipFill>
        </p:spPr>
      </p:sp>
      <p:grpSp>
        <p:nvGrpSpPr>
          <p:cNvPr name="Group 11" id="11"/>
          <p:cNvGrpSpPr/>
          <p:nvPr/>
        </p:nvGrpSpPr>
        <p:grpSpPr>
          <a:xfrm rot="0">
            <a:off x="14081122" y="1481972"/>
            <a:ext cx="4014881" cy="881894"/>
            <a:chOff x="0" y="0"/>
            <a:chExt cx="5353175" cy="1175859"/>
          </a:xfrm>
        </p:grpSpPr>
        <p:sp>
          <p:nvSpPr>
            <p:cNvPr name="TextBox 12" id="12"/>
            <p:cNvSpPr txBox="true"/>
            <p:nvPr/>
          </p:nvSpPr>
          <p:spPr>
            <a:xfrm rot="0">
              <a:off x="0" y="9525"/>
              <a:ext cx="5353175" cy="552323"/>
            </a:xfrm>
            <a:prstGeom prst="rect">
              <a:avLst/>
            </a:prstGeom>
          </p:spPr>
          <p:txBody>
            <a:bodyPr anchor="t" rtlCol="false" tIns="0" lIns="0" bIns="0" rIns="0">
              <a:spAutoFit/>
            </a:bodyPr>
            <a:lstStyle/>
            <a:p>
              <a:pPr algn="l" marL="0" indent="0" lvl="0">
                <a:lnSpc>
                  <a:spcPts val="3191"/>
                </a:lnSpc>
              </a:pPr>
              <a:r>
                <a:rPr lang="en-US" sz="2799">
                  <a:solidFill>
                    <a:srgbClr val="000000"/>
                  </a:solidFill>
                  <a:latin typeface="Asap Bold"/>
                </a:rPr>
                <a:t>Mockup Bìa</a:t>
              </a:r>
            </a:p>
          </p:txBody>
        </p:sp>
        <p:sp>
          <p:nvSpPr>
            <p:cNvPr name="TextBox 13" id="13"/>
            <p:cNvSpPr txBox="true"/>
            <p:nvPr/>
          </p:nvSpPr>
          <p:spPr>
            <a:xfrm rot="0">
              <a:off x="0" y="747234"/>
              <a:ext cx="5353175" cy="428625"/>
            </a:xfrm>
            <a:prstGeom prst="rect">
              <a:avLst/>
            </a:prstGeom>
          </p:spPr>
          <p:txBody>
            <a:bodyPr anchor="t" rtlCol="false" tIns="0" lIns="0" bIns="0" rIns="0">
              <a:spAutoFit/>
            </a:bodyPr>
            <a:lstStyle/>
            <a:p>
              <a:pPr algn="l">
                <a:lnSpc>
                  <a:spcPts val="2625"/>
                </a:lnSpc>
              </a:pPr>
              <a:r>
                <a:rPr lang="en-US" sz="1875" spc="18">
                  <a:solidFill>
                    <a:srgbClr val="000000"/>
                  </a:solidFill>
                  <a:latin typeface="Muli"/>
                </a:rPr>
                <a:t>Album ảnh: Nét đẹp Hội An</a:t>
              </a:r>
            </a:p>
          </p:txBody>
        </p:sp>
      </p:grpSp>
      <p:grpSp>
        <p:nvGrpSpPr>
          <p:cNvPr name="Group 14" id="14"/>
          <p:cNvGrpSpPr/>
          <p:nvPr/>
        </p:nvGrpSpPr>
        <p:grpSpPr>
          <a:xfrm rot="0">
            <a:off x="14081122" y="6390339"/>
            <a:ext cx="4014881" cy="1211961"/>
            <a:chOff x="0" y="0"/>
            <a:chExt cx="5353175" cy="1615948"/>
          </a:xfrm>
        </p:grpSpPr>
        <p:sp>
          <p:nvSpPr>
            <p:cNvPr name="TextBox 15" id="15"/>
            <p:cNvSpPr txBox="true"/>
            <p:nvPr/>
          </p:nvSpPr>
          <p:spPr>
            <a:xfrm rot="0">
              <a:off x="0" y="9525"/>
              <a:ext cx="5353175" cy="552323"/>
            </a:xfrm>
            <a:prstGeom prst="rect">
              <a:avLst/>
            </a:prstGeom>
          </p:spPr>
          <p:txBody>
            <a:bodyPr anchor="t" rtlCol="false" tIns="0" lIns="0" bIns="0" rIns="0">
              <a:spAutoFit/>
            </a:bodyPr>
            <a:lstStyle/>
            <a:p>
              <a:pPr algn="l" marL="0" indent="0" lvl="0">
                <a:lnSpc>
                  <a:spcPts val="3191"/>
                </a:lnSpc>
              </a:pPr>
              <a:r>
                <a:rPr lang="en-US" sz="2799">
                  <a:solidFill>
                    <a:srgbClr val="000000"/>
                  </a:solidFill>
                  <a:latin typeface="Asap Bold"/>
                </a:rPr>
                <a:t>Mockup Trang ảnh</a:t>
              </a:r>
            </a:p>
          </p:txBody>
        </p:sp>
        <p:sp>
          <p:nvSpPr>
            <p:cNvPr name="TextBox 16" id="16"/>
            <p:cNvSpPr txBox="true"/>
            <p:nvPr/>
          </p:nvSpPr>
          <p:spPr>
            <a:xfrm rot="0">
              <a:off x="0" y="742823"/>
              <a:ext cx="5353175" cy="873125"/>
            </a:xfrm>
            <a:prstGeom prst="rect">
              <a:avLst/>
            </a:prstGeom>
          </p:spPr>
          <p:txBody>
            <a:bodyPr anchor="t" rtlCol="false" tIns="0" lIns="0" bIns="0" rIns="0">
              <a:spAutoFit/>
            </a:bodyPr>
            <a:lstStyle/>
            <a:p>
              <a:pPr algn="l" marL="0" indent="0" lvl="0">
                <a:lnSpc>
                  <a:spcPts val="2625"/>
                </a:lnSpc>
                <a:spcBef>
                  <a:spcPct val="0"/>
                </a:spcBef>
              </a:pPr>
              <a:r>
                <a:rPr lang="en-US" sz="1875" spc="18">
                  <a:solidFill>
                    <a:srgbClr val="000000"/>
                  </a:solidFill>
                  <a:latin typeface="Muli"/>
                </a:rPr>
                <a:t>Trình bày ảnh chụp dưới dạng album</a:t>
              </a:r>
            </a:p>
          </p:txBody>
        </p:sp>
      </p:grpSp>
      <p:sp>
        <p:nvSpPr>
          <p:cNvPr name="TextBox 17" id="17"/>
          <p:cNvSpPr txBox="true"/>
          <p:nvPr/>
        </p:nvSpPr>
        <p:spPr>
          <a:xfrm rot="0">
            <a:off x="14586855" y="9641586"/>
            <a:ext cx="2672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Nguyễn Việt Hoàng</a:t>
            </a:r>
          </a:p>
        </p:txBody>
      </p:sp>
      <p:sp>
        <p:nvSpPr>
          <p:cNvPr name="TextBox 18" id="18"/>
          <p:cNvSpPr txBox="true"/>
          <p:nvPr/>
        </p:nvSpPr>
        <p:spPr>
          <a:xfrm rot="0">
            <a:off x="1028700" y="9641586"/>
            <a:ext cx="4577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Thiết kế hồ sơ cá nhân - Portfolio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028700" y="5079908"/>
            <a:ext cx="6340740" cy="0"/>
          </a:xfrm>
          <a:prstGeom prst="line">
            <a:avLst/>
          </a:prstGeom>
          <a:ln cap="flat" w="28575">
            <a:solidFill>
              <a:srgbClr val="FFFFFF"/>
            </a:solidFill>
            <a:prstDash val="solid"/>
            <a:headEnd type="none" len="sm" w="sm"/>
            <a:tailEnd type="none" len="sm" w="sm"/>
          </a:ln>
        </p:spPr>
      </p:sp>
      <p:grpSp>
        <p:nvGrpSpPr>
          <p:cNvPr name="Group 3" id="3"/>
          <p:cNvGrpSpPr/>
          <p:nvPr/>
        </p:nvGrpSpPr>
        <p:grpSpPr>
          <a:xfrm rot="0">
            <a:off x="9645001" y="1028700"/>
            <a:ext cx="2959542" cy="867280"/>
            <a:chOff x="0" y="0"/>
            <a:chExt cx="732102" cy="214539"/>
          </a:xfrm>
        </p:grpSpPr>
        <p:sp>
          <p:nvSpPr>
            <p:cNvPr name="Freeform 4" id="4"/>
            <p:cNvSpPr/>
            <p:nvPr/>
          </p:nvSpPr>
          <p:spPr>
            <a:xfrm flipH="false" flipV="false" rot="0">
              <a:off x="0" y="0"/>
              <a:ext cx="732102" cy="214539"/>
            </a:xfrm>
            <a:custGeom>
              <a:avLst/>
              <a:gdLst/>
              <a:ahLst/>
              <a:cxnLst/>
              <a:rect r="r" b="b" t="t" l="l"/>
              <a:pathLst>
                <a:path h="214539" w="732102">
                  <a:moveTo>
                    <a:pt x="0" y="0"/>
                  </a:moveTo>
                  <a:lnTo>
                    <a:pt x="732102" y="0"/>
                  </a:lnTo>
                  <a:lnTo>
                    <a:pt x="732102" y="214539"/>
                  </a:lnTo>
                  <a:lnTo>
                    <a:pt x="0" y="214539"/>
                  </a:lnTo>
                  <a:close/>
                </a:path>
              </a:pathLst>
            </a:custGeom>
            <a:solidFill>
              <a:srgbClr val="FFFFFF"/>
            </a:solidFill>
          </p:spPr>
        </p:sp>
        <p:sp>
          <p:nvSpPr>
            <p:cNvPr name="TextBox 5" id="5"/>
            <p:cNvSpPr txBox="true"/>
            <p:nvPr/>
          </p:nvSpPr>
          <p:spPr>
            <a:xfrm>
              <a:off x="0" y="-66675"/>
              <a:ext cx="732102" cy="281214"/>
            </a:xfrm>
            <a:prstGeom prst="rect">
              <a:avLst/>
            </a:prstGeom>
          </p:spPr>
          <p:txBody>
            <a:bodyPr anchor="ctr" rtlCol="false" tIns="50800" lIns="50800" bIns="50800" rIns="50800"/>
            <a:lstStyle/>
            <a:p>
              <a:pPr algn="ctr">
                <a:lnSpc>
                  <a:spcPts val="4200"/>
                </a:lnSpc>
              </a:pPr>
              <a:r>
                <a:rPr lang="en-US" sz="3000">
                  <a:solidFill>
                    <a:srgbClr val="000000"/>
                  </a:solidFill>
                  <a:latin typeface="Asap Bold"/>
                </a:rPr>
                <a:t>Tổng quan</a:t>
              </a:r>
            </a:p>
          </p:txBody>
        </p:sp>
      </p:grpSp>
      <p:grpSp>
        <p:nvGrpSpPr>
          <p:cNvPr name="Group 6" id="6"/>
          <p:cNvGrpSpPr/>
          <p:nvPr/>
        </p:nvGrpSpPr>
        <p:grpSpPr>
          <a:xfrm rot="0">
            <a:off x="9645001" y="3144944"/>
            <a:ext cx="2959542" cy="867280"/>
            <a:chOff x="0" y="0"/>
            <a:chExt cx="732102" cy="214539"/>
          </a:xfrm>
        </p:grpSpPr>
        <p:sp>
          <p:nvSpPr>
            <p:cNvPr name="Freeform 7" id="7"/>
            <p:cNvSpPr/>
            <p:nvPr/>
          </p:nvSpPr>
          <p:spPr>
            <a:xfrm flipH="false" flipV="false" rot="0">
              <a:off x="0" y="0"/>
              <a:ext cx="732102" cy="214539"/>
            </a:xfrm>
            <a:custGeom>
              <a:avLst/>
              <a:gdLst/>
              <a:ahLst/>
              <a:cxnLst/>
              <a:rect r="r" b="b" t="t" l="l"/>
              <a:pathLst>
                <a:path h="214539" w="732102">
                  <a:moveTo>
                    <a:pt x="0" y="0"/>
                  </a:moveTo>
                  <a:lnTo>
                    <a:pt x="732102" y="0"/>
                  </a:lnTo>
                  <a:lnTo>
                    <a:pt x="732102" y="214539"/>
                  </a:lnTo>
                  <a:lnTo>
                    <a:pt x="0" y="214539"/>
                  </a:lnTo>
                  <a:close/>
                </a:path>
              </a:pathLst>
            </a:custGeom>
            <a:solidFill>
              <a:srgbClr val="FFFFFF"/>
            </a:solidFill>
          </p:spPr>
        </p:sp>
        <p:sp>
          <p:nvSpPr>
            <p:cNvPr name="TextBox 8" id="8"/>
            <p:cNvSpPr txBox="true"/>
            <p:nvPr/>
          </p:nvSpPr>
          <p:spPr>
            <a:xfrm>
              <a:off x="0" y="-66675"/>
              <a:ext cx="732102" cy="281214"/>
            </a:xfrm>
            <a:prstGeom prst="rect">
              <a:avLst/>
            </a:prstGeom>
          </p:spPr>
          <p:txBody>
            <a:bodyPr anchor="ctr" rtlCol="false" tIns="50800" lIns="50800" bIns="50800" rIns="50800"/>
            <a:lstStyle/>
            <a:p>
              <a:pPr algn="ctr">
                <a:lnSpc>
                  <a:spcPts val="4200"/>
                </a:lnSpc>
              </a:pPr>
              <a:r>
                <a:rPr lang="en-US" sz="3000">
                  <a:solidFill>
                    <a:srgbClr val="000000"/>
                  </a:solidFill>
                  <a:latin typeface="Asap Bold"/>
                </a:rPr>
                <a:t>Quay, chụp</a:t>
              </a:r>
            </a:p>
          </p:txBody>
        </p:sp>
      </p:grpSp>
      <p:grpSp>
        <p:nvGrpSpPr>
          <p:cNvPr name="Group 9" id="9"/>
          <p:cNvGrpSpPr/>
          <p:nvPr/>
        </p:nvGrpSpPr>
        <p:grpSpPr>
          <a:xfrm rot="0">
            <a:off x="9645001" y="5261189"/>
            <a:ext cx="2959542" cy="867280"/>
            <a:chOff x="0" y="0"/>
            <a:chExt cx="732102" cy="214539"/>
          </a:xfrm>
        </p:grpSpPr>
        <p:sp>
          <p:nvSpPr>
            <p:cNvPr name="Freeform 10" id="10"/>
            <p:cNvSpPr/>
            <p:nvPr/>
          </p:nvSpPr>
          <p:spPr>
            <a:xfrm flipH="false" flipV="false" rot="0">
              <a:off x="0" y="0"/>
              <a:ext cx="732102" cy="214539"/>
            </a:xfrm>
            <a:custGeom>
              <a:avLst/>
              <a:gdLst/>
              <a:ahLst/>
              <a:cxnLst/>
              <a:rect r="r" b="b" t="t" l="l"/>
              <a:pathLst>
                <a:path h="214539" w="732102">
                  <a:moveTo>
                    <a:pt x="0" y="0"/>
                  </a:moveTo>
                  <a:lnTo>
                    <a:pt x="732102" y="0"/>
                  </a:lnTo>
                  <a:lnTo>
                    <a:pt x="732102" y="214539"/>
                  </a:lnTo>
                  <a:lnTo>
                    <a:pt x="0" y="214539"/>
                  </a:lnTo>
                  <a:close/>
                </a:path>
              </a:pathLst>
            </a:custGeom>
            <a:solidFill>
              <a:srgbClr val="FFFFFF"/>
            </a:solidFill>
          </p:spPr>
        </p:sp>
        <p:sp>
          <p:nvSpPr>
            <p:cNvPr name="TextBox 11" id="11"/>
            <p:cNvSpPr txBox="true"/>
            <p:nvPr/>
          </p:nvSpPr>
          <p:spPr>
            <a:xfrm>
              <a:off x="0" y="-66675"/>
              <a:ext cx="732102" cy="281214"/>
            </a:xfrm>
            <a:prstGeom prst="rect">
              <a:avLst/>
            </a:prstGeom>
          </p:spPr>
          <p:txBody>
            <a:bodyPr anchor="ctr" rtlCol="false" tIns="50800" lIns="50800" bIns="50800" rIns="50800"/>
            <a:lstStyle/>
            <a:p>
              <a:pPr algn="ctr">
                <a:lnSpc>
                  <a:spcPts val="4200"/>
                </a:lnSpc>
              </a:pPr>
              <a:r>
                <a:rPr lang="en-US" sz="3000">
                  <a:solidFill>
                    <a:srgbClr val="000000"/>
                  </a:solidFill>
                  <a:latin typeface="Asap Bold"/>
                </a:rPr>
                <a:t>Dựng, chỉnh sửa</a:t>
              </a:r>
            </a:p>
          </p:txBody>
        </p:sp>
      </p:grpSp>
      <p:grpSp>
        <p:nvGrpSpPr>
          <p:cNvPr name="Group 12" id="12"/>
          <p:cNvGrpSpPr/>
          <p:nvPr/>
        </p:nvGrpSpPr>
        <p:grpSpPr>
          <a:xfrm rot="0">
            <a:off x="9645001" y="7377433"/>
            <a:ext cx="2959542" cy="867280"/>
            <a:chOff x="0" y="0"/>
            <a:chExt cx="732102" cy="214539"/>
          </a:xfrm>
        </p:grpSpPr>
        <p:sp>
          <p:nvSpPr>
            <p:cNvPr name="Freeform 13" id="13"/>
            <p:cNvSpPr/>
            <p:nvPr/>
          </p:nvSpPr>
          <p:spPr>
            <a:xfrm flipH="false" flipV="false" rot="0">
              <a:off x="0" y="0"/>
              <a:ext cx="732102" cy="214539"/>
            </a:xfrm>
            <a:custGeom>
              <a:avLst/>
              <a:gdLst/>
              <a:ahLst/>
              <a:cxnLst/>
              <a:rect r="r" b="b" t="t" l="l"/>
              <a:pathLst>
                <a:path h="214539" w="732102">
                  <a:moveTo>
                    <a:pt x="0" y="0"/>
                  </a:moveTo>
                  <a:lnTo>
                    <a:pt x="732102" y="0"/>
                  </a:lnTo>
                  <a:lnTo>
                    <a:pt x="732102" y="214539"/>
                  </a:lnTo>
                  <a:lnTo>
                    <a:pt x="0" y="214539"/>
                  </a:lnTo>
                  <a:close/>
                </a:path>
              </a:pathLst>
            </a:custGeom>
            <a:solidFill>
              <a:srgbClr val="FFFFFF"/>
            </a:solidFill>
          </p:spPr>
        </p:sp>
        <p:sp>
          <p:nvSpPr>
            <p:cNvPr name="TextBox 14" id="14"/>
            <p:cNvSpPr txBox="true"/>
            <p:nvPr/>
          </p:nvSpPr>
          <p:spPr>
            <a:xfrm>
              <a:off x="0" y="-66675"/>
              <a:ext cx="732102" cy="281214"/>
            </a:xfrm>
            <a:prstGeom prst="rect">
              <a:avLst/>
            </a:prstGeom>
          </p:spPr>
          <p:txBody>
            <a:bodyPr anchor="ctr" rtlCol="false" tIns="50800" lIns="50800" bIns="50800" rIns="50800"/>
            <a:lstStyle/>
            <a:p>
              <a:pPr algn="ctr">
                <a:lnSpc>
                  <a:spcPts val="4200"/>
                </a:lnSpc>
              </a:pPr>
              <a:r>
                <a:rPr lang="en-US" sz="3000">
                  <a:solidFill>
                    <a:srgbClr val="000000"/>
                  </a:solidFill>
                  <a:latin typeface="Asap Bold"/>
                </a:rPr>
                <a:t>Render video </a:t>
              </a:r>
            </a:p>
          </p:txBody>
        </p:sp>
      </p:grpSp>
      <p:sp>
        <p:nvSpPr>
          <p:cNvPr name="AutoShape 15" id="15"/>
          <p:cNvSpPr/>
          <p:nvPr/>
        </p:nvSpPr>
        <p:spPr>
          <a:xfrm flipV="true">
            <a:off x="11124772" y="1895980"/>
            <a:ext cx="0" cy="1248965"/>
          </a:xfrm>
          <a:prstGeom prst="line">
            <a:avLst/>
          </a:prstGeom>
          <a:ln cap="flat" w="28575">
            <a:solidFill>
              <a:srgbClr val="FFFFFF"/>
            </a:solidFill>
            <a:prstDash val="solid"/>
            <a:headEnd type="none" len="sm" w="sm"/>
            <a:tailEnd type="none" len="sm" w="sm"/>
          </a:ln>
        </p:spPr>
      </p:sp>
      <p:sp>
        <p:nvSpPr>
          <p:cNvPr name="AutoShape 16" id="16"/>
          <p:cNvSpPr/>
          <p:nvPr/>
        </p:nvSpPr>
        <p:spPr>
          <a:xfrm flipV="true">
            <a:off x="11124772" y="4012224"/>
            <a:ext cx="0" cy="1248965"/>
          </a:xfrm>
          <a:prstGeom prst="line">
            <a:avLst/>
          </a:prstGeom>
          <a:ln cap="flat" w="28575">
            <a:solidFill>
              <a:srgbClr val="FFFFFF"/>
            </a:solidFill>
            <a:prstDash val="solid"/>
            <a:headEnd type="none" len="sm" w="sm"/>
            <a:tailEnd type="none" len="sm" w="sm"/>
          </a:ln>
        </p:spPr>
      </p:sp>
      <p:sp>
        <p:nvSpPr>
          <p:cNvPr name="AutoShape 17" id="17"/>
          <p:cNvSpPr/>
          <p:nvPr/>
        </p:nvSpPr>
        <p:spPr>
          <a:xfrm flipV="true">
            <a:off x="11124772" y="6128468"/>
            <a:ext cx="0" cy="1248965"/>
          </a:xfrm>
          <a:prstGeom prst="line">
            <a:avLst/>
          </a:prstGeom>
          <a:ln cap="flat" w="28575">
            <a:solidFill>
              <a:srgbClr val="FFFFFF"/>
            </a:solidFill>
            <a:prstDash val="solid"/>
            <a:headEnd type="none" len="sm" w="sm"/>
            <a:tailEnd type="none" len="sm" w="sm"/>
          </a:ln>
        </p:spPr>
      </p:sp>
      <p:grpSp>
        <p:nvGrpSpPr>
          <p:cNvPr name="Group 18" id="18"/>
          <p:cNvGrpSpPr/>
          <p:nvPr/>
        </p:nvGrpSpPr>
        <p:grpSpPr>
          <a:xfrm rot="0">
            <a:off x="-163520" y="9258300"/>
            <a:ext cx="18615039" cy="1396619"/>
            <a:chOff x="0" y="0"/>
            <a:chExt cx="4902726" cy="367834"/>
          </a:xfrm>
        </p:grpSpPr>
        <p:sp>
          <p:nvSpPr>
            <p:cNvPr name="Freeform 19" id="19"/>
            <p:cNvSpPr/>
            <p:nvPr/>
          </p:nvSpPr>
          <p:spPr>
            <a:xfrm flipH="false" flipV="false" rot="0">
              <a:off x="0" y="0"/>
              <a:ext cx="4902726" cy="367834"/>
            </a:xfrm>
            <a:custGeom>
              <a:avLst/>
              <a:gdLst/>
              <a:ahLst/>
              <a:cxnLst/>
              <a:rect r="r" b="b" t="t" l="l"/>
              <a:pathLst>
                <a:path h="367834" w="4902726">
                  <a:moveTo>
                    <a:pt x="0" y="0"/>
                  </a:moveTo>
                  <a:lnTo>
                    <a:pt x="4902726" y="0"/>
                  </a:lnTo>
                  <a:lnTo>
                    <a:pt x="4902726" y="367834"/>
                  </a:lnTo>
                  <a:lnTo>
                    <a:pt x="0" y="367834"/>
                  </a:lnTo>
                  <a:close/>
                </a:path>
              </a:pathLst>
            </a:custGeom>
            <a:solidFill>
              <a:srgbClr val="000000"/>
            </a:solidFill>
            <a:ln w="28575" cap="sq">
              <a:solidFill>
                <a:srgbClr val="FFFFFF"/>
              </a:solidFill>
              <a:prstDash val="solid"/>
              <a:miter/>
            </a:ln>
          </p:spPr>
        </p:sp>
        <p:sp>
          <p:nvSpPr>
            <p:cNvPr name="TextBox 20" id="20"/>
            <p:cNvSpPr txBox="true"/>
            <p:nvPr/>
          </p:nvSpPr>
          <p:spPr>
            <a:xfrm>
              <a:off x="0" y="-28575"/>
              <a:ext cx="4902726" cy="396409"/>
            </a:xfrm>
            <a:prstGeom prst="rect">
              <a:avLst/>
            </a:prstGeom>
          </p:spPr>
          <p:txBody>
            <a:bodyPr anchor="ctr" rtlCol="false" tIns="50800" lIns="50800" bIns="50800" rIns="50800"/>
            <a:lstStyle/>
            <a:p>
              <a:pPr algn="ctr">
                <a:lnSpc>
                  <a:spcPts val="2100"/>
                </a:lnSpc>
              </a:pPr>
            </a:p>
          </p:txBody>
        </p:sp>
      </p:grpSp>
      <p:sp>
        <p:nvSpPr>
          <p:cNvPr name="Freeform 21" id="21"/>
          <p:cNvSpPr/>
          <p:nvPr/>
        </p:nvSpPr>
        <p:spPr>
          <a:xfrm flipH="false" flipV="false" rot="0">
            <a:off x="1017238" y="5501202"/>
            <a:ext cx="6352202" cy="3350092"/>
          </a:xfrm>
          <a:custGeom>
            <a:avLst/>
            <a:gdLst/>
            <a:ahLst/>
            <a:cxnLst/>
            <a:rect r="r" b="b" t="t" l="l"/>
            <a:pathLst>
              <a:path h="3350092" w="6352202">
                <a:moveTo>
                  <a:pt x="0" y="0"/>
                </a:moveTo>
                <a:lnTo>
                  <a:pt x="6352202" y="0"/>
                </a:lnTo>
                <a:lnTo>
                  <a:pt x="6352202" y="3350092"/>
                </a:lnTo>
                <a:lnTo>
                  <a:pt x="0" y="3350092"/>
                </a:lnTo>
                <a:lnTo>
                  <a:pt x="0" y="0"/>
                </a:lnTo>
                <a:close/>
              </a:path>
            </a:pathLst>
          </a:custGeom>
          <a:blipFill>
            <a:blip r:embed="rId2"/>
            <a:stretch>
              <a:fillRect l="0" t="-3098" r="0" b="-1239"/>
            </a:stretch>
          </a:blipFill>
        </p:spPr>
      </p:sp>
      <p:sp>
        <p:nvSpPr>
          <p:cNvPr name="TextBox 22" id="22"/>
          <p:cNvSpPr txBox="true"/>
          <p:nvPr/>
        </p:nvSpPr>
        <p:spPr>
          <a:xfrm rot="0">
            <a:off x="1028700" y="1192495"/>
            <a:ext cx="6340740" cy="3435350"/>
          </a:xfrm>
          <a:prstGeom prst="rect">
            <a:avLst/>
          </a:prstGeom>
        </p:spPr>
        <p:txBody>
          <a:bodyPr anchor="t" rtlCol="false" tIns="0" lIns="0" bIns="0" rIns="0">
            <a:spAutoFit/>
          </a:bodyPr>
          <a:lstStyle/>
          <a:p>
            <a:pPr algn="l" marL="0" indent="0" lvl="0">
              <a:lnSpc>
                <a:spcPts val="9100"/>
              </a:lnSpc>
            </a:pPr>
            <a:r>
              <a:rPr lang="en-US" sz="6500" spc="65">
                <a:solidFill>
                  <a:srgbClr val="FFFFFF"/>
                </a:solidFill>
                <a:latin typeface="Asap Bold"/>
              </a:rPr>
              <a:t>TRUYỀN THÔNG ĐẠI CHÚNG ỨNG DỤNG</a:t>
            </a:r>
          </a:p>
        </p:txBody>
      </p:sp>
      <p:sp>
        <p:nvSpPr>
          <p:cNvPr name="TextBox 23" id="23"/>
          <p:cNvSpPr txBox="true"/>
          <p:nvPr/>
        </p:nvSpPr>
        <p:spPr>
          <a:xfrm rot="0">
            <a:off x="13643807" y="7411404"/>
            <a:ext cx="3682168" cy="824865"/>
          </a:xfrm>
          <a:prstGeom prst="rect">
            <a:avLst/>
          </a:prstGeom>
        </p:spPr>
        <p:txBody>
          <a:bodyPr anchor="t" rtlCol="false" tIns="0" lIns="0" bIns="0" rIns="0">
            <a:spAutoFit/>
          </a:bodyPr>
          <a:lstStyle/>
          <a:p>
            <a:pPr algn="l" marL="0" indent="0" lvl="0">
              <a:lnSpc>
                <a:spcPts val="3359"/>
              </a:lnSpc>
              <a:spcBef>
                <a:spcPct val="0"/>
              </a:spcBef>
            </a:pPr>
            <a:r>
              <a:rPr lang="en-US" sz="2400" spc="24">
                <a:solidFill>
                  <a:srgbClr val="FFFFFF"/>
                </a:solidFill>
                <a:latin typeface="Muli"/>
              </a:rPr>
              <a:t>Xuất video thành phẩm cuối cùng, hoàn thành</a:t>
            </a:r>
          </a:p>
        </p:txBody>
      </p:sp>
      <p:sp>
        <p:nvSpPr>
          <p:cNvPr name="TextBox 24" id="24"/>
          <p:cNvSpPr txBox="true"/>
          <p:nvPr/>
        </p:nvSpPr>
        <p:spPr>
          <a:xfrm rot="0">
            <a:off x="13643807" y="5258583"/>
            <a:ext cx="3682168" cy="1243965"/>
          </a:xfrm>
          <a:prstGeom prst="rect">
            <a:avLst/>
          </a:prstGeom>
        </p:spPr>
        <p:txBody>
          <a:bodyPr anchor="t" rtlCol="false" tIns="0" lIns="0" bIns="0" rIns="0">
            <a:spAutoFit/>
          </a:bodyPr>
          <a:lstStyle/>
          <a:p>
            <a:pPr algn="l" marL="0" indent="0" lvl="0">
              <a:lnSpc>
                <a:spcPts val="3359"/>
              </a:lnSpc>
              <a:spcBef>
                <a:spcPct val="0"/>
              </a:spcBef>
            </a:pPr>
            <a:r>
              <a:rPr lang="en-US" sz="2400" spc="24">
                <a:solidFill>
                  <a:srgbClr val="FFFFFF"/>
                </a:solidFill>
                <a:latin typeface="Muli"/>
              </a:rPr>
              <a:t>Tổng hợp và dựng video hoàn chỉnh, lồng ghép âm thanh phù hợp</a:t>
            </a:r>
          </a:p>
        </p:txBody>
      </p:sp>
      <p:sp>
        <p:nvSpPr>
          <p:cNvPr name="TextBox 25" id="25"/>
          <p:cNvSpPr txBox="true"/>
          <p:nvPr/>
        </p:nvSpPr>
        <p:spPr>
          <a:xfrm rot="0">
            <a:off x="13643807" y="3178915"/>
            <a:ext cx="3682168" cy="824865"/>
          </a:xfrm>
          <a:prstGeom prst="rect">
            <a:avLst/>
          </a:prstGeom>
        </p:spPr>
        <p:txBody>
          <a:bodyPr anchor="t" rtlCol="false" tIns="0" lIns="0" bIns="0" rIns="0">
            <a:spAutoFit/>
          </a:bodyPr>
          <a:lstStyle/>
          <a:p>
            <a:pPr algn="l" marL="0" indent="0" lvl="0">
              <a:lnSpc>
                <a:spcPts val="3359"/>
              </a:lnSpc>
              <a:spcBef>
                <a:spcPct val="0"/>
              </a:spcBef>
            </a:pPr>
            <a:r>
              <a:rPr lang="en-US" sz="2400" spc="24">
                <a:solidFill>
                  <a:srgbClr val="FFFFFF"/>
                </a:solidFill>
                <a:latin typeface="Muli"/>
              </a:rPr>
              <a:t>Thực hiện các góc quay cần thiết theo quy trình</a:t>
            </a:r>
          </a:p>
        </p:txBody>
      </p:sp>
      <p:sp>
        <p:nvSpPr>
          <p:cNvPr name="TextBox 26" id="26"/>
          <p:cNvSpPr txBox="true"/>
          <p:nvPr/>
        </p:nvSpPr>
        <p:spPr>
          <a:xfrm rot="0">
            <a:off x="13643807" y="1062671"/>
            <a:ext cx="3682168" cy="824865"/>
          </a:xfrm>
          <a:prstGeom prst="rect">
            <a:avLst/>
          </a:prstGeom>
        </p:spPr>
        <p:txBody>
          <a:bodyPr anchor="t" rtlCol="false" tIns="0" lIns="0" bIns="0" rIns="0">
            <a:spAutoFit/>
          </a:bodyPr>
          <a:lstStyle/>
          <a:p>
            <a:pPr algn="l">
              <a:lnSpc>
                <a:spcPts val="3359"/>
              </a:lnSpc>
            </a:pPr>
            <a:r>
              <a:rPr lang="en-US" sz="2400" spc="24">
                <a:solidFill>
                  <a:srgbClr val="FFFFFF"/>
                </a:solidFill>
                <a:latin typeface="Muli"/>
              </a:rPr>
              <a:t>Chọn đề tài, viết kịch bản, chọn điểm quay,...</a:t>
            </a:r>
          </a:p>
        </p:txBody>
      </p:sp>
      <p:sp>
        <p:nvSpPr>
          <p:cNvPr name="TextBox 27" id="27"/>
          <p:cNvSpPr txBox="true"/>
          <p:nvPr/>
        </p:nvSpPr>
        <p:spPr>
          <a:xfrm rot="0">
            <a:off x="14586855" y="9641586"/>
            <a:ext cx="2672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Nguyễn Việt Hoàng</a:t>
            </a:r>
          </a:p>
        </p:txBody>
      </p:sp>
      <p:sp>
        <p:nvSpPr>
          <p:cNvPr name="TextBox 28" id="28"/>
          <p:cNvSpPr txBox="true"/>
          <p:nvPr/>
        </p:nvSpPr>
        <p:spPr>
          <a:xfrm rot="0">
            <a:off x="1028700" y="9641586"/>
            <a:ext cx="4577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Thiết kế hồ sơ cá nhân - Portfolio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455605"/>
            <a:ext cx="16230600" cy="0"/>
          </a:xfrm>
          <a:prstGeom prst="line">
            <a:avLst/>
          </a:prstGeom>
          <a:ln cap="flat" w="28575">
            <a:solidFill>
              <a:srgbClr val="000000"/>
            </a:solidFill>
            <a:prstDash val="solid"/>
            <a:headEnd type="none" len="sm" w="sm"/>
            <a:tailEnd type="none" len="sm" w="sm"/>
          </a:ln>
        </p:spPr>
      </p:sp>
      <p:grpSp>
        <p:nvGrpSpPr>
          <p:cNvPr name="Group 3" id="3"/>
          <p:cNvGrpSpPr/>
          <p:nvPr/>
        </p:nvGrpSpPr>
        <p:grpSpPr>
          <a:xfrm rot="0">
            <a:off x="0" y="9258300"/>
            <a:ext cx="18288000" cy="1028700"/>
            <a:chOff x="0" y="0"/>
            <a:chExt cx="4816593" cy="270933"/>
          </a:xfrm>
        </p:grpSpPr>
        <p:sp>
          <p:nvSpPr>
            <p:cNvPr name="Freeform 4" id="4"/>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solidFill>
              <a:srgbClr val="000000"/>
            </a:solidFill>
          </p:spPr>
        </p:sp>
        <p:sp>
          <p:nvSpPr>
            <p:cNvPr name="TextBox 5" id="5"/>
            <p:cNvSpPr txBox="true"/>
            <p:nvPr/>
          </p:nvSpPr>
          <p:spPr>
            <a:xfrm>
              <a:off x="0" y="-28575"/>
              <a:ext cx="4816593" cy="299508"/>
            </a:xfrm>
            <a:prstGeom prst="rect">
              <a:avLst/>
            </a:prstGeom>
          </p:spPr>
          <p:txBody>
            <a:bodyPr anchor="ctr" rtlCol="false" tIns="50800" lIns="50800" bIns="50800" rIns="50800"/>
            <a:lstStyle/>
            <a:p>
              <a:pPr algn="ctr">
                <a:lnSpc>
                  <a:spcPts val="2100"/>
                </a:lnSpc>
              </a:pPr>
            </a:p>
          </p:txBody>
        </p:sp>
      </p:grpSp>
      <p:sp>
        <p:nvSpPr>
          <p:cNvPr name="Freeform 6" id="6"/>
          <p:cNvSpPr/>
          <p:nvPr/>
        </p:nvSpPr>
        <p:spPr>
          <a:xfrm flipH="false" flipV="false" rot="0">
            <a:off x="7034541" y="2783798"/>
            <a:ext cx="9959928" cy="6160597"/>
          </a:xfrm>
          <a:custGeom>
            <a:avLst/>
            <a:gdLst/>
            <a:ahLst/>
            <a:cxnLst/>
            <a:rect r="r" b="b" t="t" l="l"/>
            <a:pathLst>
              <a:path h="6160597" w="9959928">
                <a:moveTo>
                  <a:pt x="0" y="0"/>
                </a:moveTo>
                <a:lnTo>
                  <a:pt x="9959927" y="0"/>
                </a:lnTo>
                <a:lnTo>
                  <a:pt x="9959927" y="6160597"/>
                </a:lnTo>
                <a:lnTo>
                  <a:pt x="0" y="6160597"/>
                </a:lnTo>
                <a:lnTo>
                  <a:pt x="0" y="0"/>
                </a:lnTo>
                <a:close/>
              </a:path>
            </a:pathLst>
          </a:custGeom>
          <a:blipFill>
            <a:blip r:embed="rId2"/>
            <a:stretch>
              <a:fillRect l="0" t="0" r="0" b="0"/>
            </a:stretch>
          </a:blipFill>
        </p:spPr>
      </p:sp>
      <p:sp>
        <p:nvSpPr>
          <p:cNvPr name="TextBox 7" id="7"/>
          <p:cNvSpPr txBox="true"/>
          <p:nvPr/>
        </p:nvSpPr>
        <p:spPr>
          <a:xfrm rot="0">
            <a:off x="1028700" y="1354420"/>
            <a:ext cx="10985804" cy="963930"/>
          </a:xfrm>
          <a:prstGeom prst="rect">
            <a:avLst/>
          </a:prstGeom>
        </p:spPr>
        <p:txBody>
          <a:bodyPr anchor="t" rtlCol="false" tIns="0" lIns="0" bIns="0" rIns="0">
            <a:spAutoFit/>
          </a:bodyPr>
          <a:lstStyle/>
          <a:p>
            <a:pPr algn="l" marL="0" indent="0" lvl="0">
              <a:lnSpc>
                <a:spcPts val="7410"/>
              </a:lnSpc>
            </a:pPr>
            <a:r>
              <a:rPr lang="en-US" sz="6500" spc="65">
                <a:solidFill>
                  <a:srgbClr val="000000"/>
                </a:solidFill>
                <a:latin typeface="Asap Bold"/>
              </a:rPr>
              <a:t>THIẾT KẾ ẤN PHẨM BÁO CHÍ</a:t>
            </a:r>
          </a:p>
        </p:txBody>
      </p:sp>
      <p:sp>
        <p:nvSpPr>
          <p:cNvPr name="TextBox 8" id="8"/>
          <p:cNvSpPr txBox="true"/>
          <p:nvPr/>
        </p:nvSpPr>
        <p:spPr>
          <a:xfrm rot="0">
            <a:off x="14586855" y="9641586"/>
            <a:ext cx="2672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Nguyễn Việt Hoàng</a:t>
            </a:r>
          </a:p>
        </p:txBody>
      </p:sp>
      <p:sp>
        <p:nvSpPr>
          <p:cNvPr name="TextBox 9" id="9"/>
          <p:cNvSpPr txBox="true"/>
          <p:nvPr/>
        </p:nvSpPr>
        <p:spPr>
          <a:xfrm rot="0">
            <a:off x="1028700" y="3379249"/>
            <a:ext cx="5492902" cy="3875483"/>
          </a:xfrm>
          <a:prstGeom prst="rect">
            <a:avLst/>
          </a:prstGeom>
        </p:spPr>
        <p:txBody>
          <a:bodyPr anchor="t" rtlCol="false" tIns="0" lIns="0" bIns="0" rIns="0">
            <a:spAutoFit/>
          </a:bodyPr>
          <a:lstStyle/>
          <a:p>
            <a:pPr algn="l">
              <a:lnSpc>
                <a:spcPts val="3868"/>
              </a:lnSpc>
            </a:pPr>
            <a:r>
              <a:rPr lang="en-US" sz="3393" spc="33">
                <a:solidFill>
                  <a:srgbClr val="000000"/>
                </a:solidFill>
                <a:latin typeface="Muli"/>
              </a:rPr>
              <a:t>Thực hiện chụp và tổng hợp những hình ảnh nổi bật cùng những nội dung về các điểm đến, ẩm thực, đặc sắc nghệ thuật văn hóa, ẩm thực đặc sắc của cố đô Huế, cùng với các lưu ý khi du lịch nơi đây,...</a:t>
            </a:r>
          </a:p>
        </p:txBody>
      </p:sp>
      <p:sp>
        <p:nvSpPr>
          <p:cNvPr name="TextBox 10" id="10"/>
          <p:cNvSpPr txBox="true"/>
          <p:nvPr/>
        </p:nvSpPr>
        <p:spPr>
          <a:xfrm rot="0">
            <a:off x="1028700" y="9641586"/>
            <a:ext cx="4577445" cy="271653"/>
          </a:xfrm>
          <a:prstGeom prst="rect">
            <a:avLst/>
          </a:prstGeom>
        </p:spPr>
        <p:txBody>
          <a:bodyPr anchor="t" rtlCol="false" tIns="0" lIns="0" bIns="0" rIns="0">
            <a:spAutoFit/>
          </a:bodyPr>
          <a:lstStyle/>
          <a:p>
            <a:pPr algn="l" marL="0" indent="0" lvl="0">
              <a:lnSpc>
                <a:spcPts val="2165"/>
              </a:lnSpc>
            </a:pPr>
            <a:r>
              <a:rPr lang="en-US" sz="1899" spc="37">
                <a:solidFill>
                  <a:srgbClr val="FFFFFF"/>
                </a:solidFill>
                <a:latin typeface="Muli Bold"/>
              </a:rPr>
              <a:t>Thiết kế hồ sơ cá nhân - Portfolio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DAGHC2raNiU</dc:identifier>
  <dcterms:modified xsi:type="dcterms:W3CDTF">2011-08-01T06:04:30Z</dcterms:modified>
  <cp:revision>1</cp:revision>
  <dc:title>Thiết kế hồ sơ cá nhân - Nguyễn Việt Hoàng</dc:title>
</cp:coreProperties>
</file>

<file path=docProps/thumbnail.jpeg>
</file>